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Lst>
  <p:sldSz cy="5143500" cx="9144000"/>
  <p:notesSz cx="6858000" cy="9144000"/>
  <p:embeddedFontLst>
    <p:embeddedFont>
      <p:font typeface="Halant"/>
      <p:bold r:id="rId35"/>
    </p:embeddedFont>
    <p:embeddedFont>
      <p:font typeface="Inter"/>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Halant-bold.fntdata"/><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Inter-bold.fntdata"/><Relationship Id="rId14" Type="http://schemas.openxmlformats.org/officeDocument/2006/relationships/slide" Target="slides/slide8.xml"/><Relationship Id="rId36" Type="http://schemas.openxmlformats.org/officeDocument/2006/relationships/font" Target="fonts/Inter-regular.fntdata"/><Relationship Id="rId17" Type="http://schemas.openxmlformats.org/officeDocument/2006/relationships/slide" Target="slides/slide11.xml"/><Relationship Id="rId39" Type="http://schemas.openxmlformats.org/officeDocument/2006/relationships/font" Target="fonts/Inter-boldItalic.fntdata"/><Relationship Id="rId16" Type="http://schemas.openxmlformats.org/officeDocument/2006/relationships/slide" Target="slides/slide10.xml"/><Relationship Id="rId38" Type="http://schemas.openxmlformats.org/officeDocument/2006/relationships/font" Target="fonts/Inter-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2333f8716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2333f87160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275db81c9e_1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g3275db81c9e_1_1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32b63fcd70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g32b63fcd700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2333f87160_0_6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g32333f87160_0_6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2333f87160_0_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g32333f87160_0_6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2333f87160_0_6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g32333f87160_0_6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2b63fcd700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g32b63fcd700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32b63fcd700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g32b63fcd700_0_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g32b63fcd70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g32b63fcd700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32333f87160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g32333f87160_0_28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32333f87160_0_5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g32333f87160_0_5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2333f8716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32333f87160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32333f87160_0_3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g32333f87160_0_3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g32333f87160_0_5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g32333f87160_0_5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g32333f87160_0_5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g32333f87160_0_50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32333f87160_0_5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g32333f87160_0_5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32b63fcd700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g32b63fcd700_0_1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g32b63fcd700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g32b63fcd700_0_1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g32b63fcd700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g32b63fcd700_0_20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32b63fcd700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g32b63fcd700_0_1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32b63fcd700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g32b63fcd700_0_1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2333f87160_0_4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32333f87160_0_4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275db81c9e_1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3275db81c9e_1_2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275db81c9e_1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g3275db81c9e_1_2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275db81c9e_1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g3275db81c9e_1_2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2333f87160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g32333f87160_0_1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2333f87160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g32333f87160_0_3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2333f87160_0_5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g32333f87160_0_5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hyperlink" Target="http://www.armeniangenocidemuseum.org/" TargetMode="External"/><Relationship Id="rId4" Type="http://schemas.openxmlformats.org/officeDocument/2006/relationships/hyperlink" Target="https://encyclopedia.ushmm.org/content/en/article/the-armenian-genocide-1915-16-overview" TargetMode="External"/><Relationship Id="rId5" Type="http://schemas.openxmlformats.org/officeDocument/2006/relationships/hyperlink" Target="https://cla.umn.edu/chgs/holocaust-genocide-education/resource-guides/armenia" TargetMode="External"/><Relationship Id="rId6"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1.png"/><Relationship Id="rId4" Type="http://schemas.openxmlformats.org/officeDocument/2006/relationships/image" Target="../media/image14.png"/><Relationship Id="rId5" Type="http://schemas.openxmlformats.org/officeDocument/2006/relationships/hyperlink" Target="https://en.wikipedia.org/wiki/kolhoz" TargetMode="External"/><Relationship Id="rId6" Type="http://schemas.openxmlformats.org/officeDocument/2006/relationships/hyperlink" Target="https://en.wikipedia.org/wiki/Bashtanka_Raion" TargetMode="External"/><Relationship Id="rId7" Type="http://schemas.openxmlformats.org/officeDocument/2006/relationships/hyperlink" Target="https://en.wikipedia.org/wiki/Mykolaiv_Oblast"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1.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hyperlink" Target="https://cla.umn.edu/chgs/holocaust-genocide-education/resource-guides/holodomor" TargetMode="External"/><Relationship Id="rId4" Type="http://schemas.openxmlformats.org/officeDocument/2006/relationships/hyperlink" Target="https://holodomormuseum.org.ua/en/the-history-of-the-holodomor/" TargetMode="External"/><Relationship Id="rId5" Type="http://schemas.openxmlformats.org/officeDocument/2006/relationships/hyperlink" Target="https://www.gis.huri.harvard.edu/great-famine-project" TargetMode="External"/><Relationship Id="rId6"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hyperlink" Target="http://www.youtube.com/watch?v=_JnlWOx-huo" TargetMode="External"/><Relationship Id="rId5" Type="http://schemas.openxmlformats.org/officeDocument/2006/relationships/image" Target="../media/image1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15.png"/><Relationship Id="rId5" Type="http://schemas.openxmlformats.org/officeDocument/2006/relationships/hyperlink" Target="https://en.wikipedia.org/wiki/Ki%C4%9F%C4%B1"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pSp>
        <p:nvGrpSpPr>
          <p:cNvPr id="129" name="Google Shape;129;p25"/>
          <p:cNvGrpSpPr/>
          <p:nvPr/>
        </p:nvGrpSpPr>
        <p:grpSpPr>
          <a:xfrm>
            <a:off x="-15535" y="-90413"/>
            <a:ext cx="2119669" cy="5233992"/>
            <a:chOff x="0" y="-241102"/>
            <a:chExt cx="5652450" cy="13957313"/>
          </a:xfrm>
        </p:grpSpPr>
        <p:grpSp>
          <p:nvGrpSpPr>
            <p:cNvPr id="130" name="Google Shape;130;p25"/>
            <p:cNvGrpSpPr/>
            <p:nvPr/>
          </p:nvGrpSpPr>
          <p:grpSpPr>
            <a:xfrm>
              <a:off x="2826056" y="-241102"/>
              <a:ext cx="2826394" cy="13957313"/>
              <a:chOff x="0" y="-47625"/>
              <a:chExt cx="558300" cy="2757000"/>
            </a:xfrm>
          </p:grpSpPr>
          <p:sp>
            <p:nvSpPr>
              <p:cNvPr id="131" name="Google Shape;13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2" name="Google Shape;132;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3" name="Google Shape;133;p25"/>
            <p:cNvGrpSpPr/>
            <p:nvPr/>
          </p:nvGrpSpPr>
          <p:grpSpPr>
            <a:xfrm>
              <a:off x="1413028" y="-241102"/>
              <a:ext cx="2826394" cy="13957313"/>
              <a:chOff x="0" y="-47625"/>
              <a:chExt cx="558300" cy="2757000"/>
            </a:xfrm>
          </p:grpSpPr>
          <p:sp>
            <p:nvSpPr>
              <p:cNvPr id="134" name="Google Shape;13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35" name="Google Shape;135;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6" name="Google Shape;136;p25"/>
            <p:cNvGrpSpPr/>
            <p:nvPr/>
          </p:nvGrpSpPr>
          <p:grpSpPr>
            <a:xfrm>
              <a:off x="0" y="-241102"/>
              <a:ext cx="2826394" cy="13957313"/>
              <a:chOff x="0" y="-47625"/>
              <a:chExt cx="558300" cy="2757000"/>
            </a:xfrm>
          </p:grpSpPr>
          <p:sp>
            <p:nvSpPr>
              <p:cNvPr id="137" name="Google Shape;13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38" name="Google Shape;138;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39" name="Google Shape;139;p25"/>
          <p:cNvSpPr txBox="1"/>
          <p:nvPr/>
        </p:nvSpPr>
        <p:spPr>
          <a:xfrm>
            <a:off x="2104132" y="1609652"/>
            <a:ext cx="7040100" cy="14931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5000">
                <a:solidFill>
                  <a:srgbClr val="231F20"/>
                </a:solidFill>
                <a:latin typeface="Halant"/>
                <a:ea typeface="Halant"/>
                <a:cs typeface="Halant"/>
                <a:sym typeface="Halant"/>
              </a:rPr>
              <a:t>GENOCIDES: ARMENIA &amp; HOLODOMOR</a:t>
            </a:r>
            <a:endParaRPr sz="100"/>
          </a:p>
        </p:txBody>
      </p:sp>
      <p:sp>
        <p:nvSpPr>
          <p:cNvPr id="140" name="Google Shape;140;p25"/>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1" name="Google Shape;141;p25"/>
          <p:cNvSpPr txBox="1"/>
          <p:nvPr/>
        </p:nvSpPr>
        <p:spPr>
          <a:xfrm>
            <a:off x="2317101" y="3087492"/>
            <a:ext cx="6312600" cy="446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 sz="2900" u="none" cap="none" strike="noStrike">
                <a:solidFill>
                  <a:srgbClr val="231F20"/>
                </a:solidFill>
                <a:latin typeface="Inter"/>
                <a:ea typeface="Inter"/>
                <a:cs typeface="Inter"/>
                <a:sym typeface="Inter"/>
              </a:rPr>
              <a:t>Unit </a:t>
            </a:r>
            <a:r>
              <a:rPr lang="en" sz="2900">
                <a:solidFill>
                  <a:srgbClr val="231F20"/>
                </a:solidFill>
                <a:latin typeface="Inter"/>
                <a:ea typeface="Inter"/>
                <a:cs typeface="Inter"/>
                <a:sym typeface="Inter"/>
              </a:rPr>
              <a:t>8</a:t>
            </a:r>
            <a:r>
              <a:rPr lang="en" sz="2900">
                <a:solidFill>
                  <a:srgbClr val="231F20"/>
                </a:solidFill>
                <a:latin typeface="Inter"/>
                <a:ea typeface="Inter"/>
                <a:cs typeface="Inter"/>
                <a:sym typeface="Inter"/>
              </a:rPr>
              <a:t>:</a:t>
            </a:r>
            <a:r>
              <a:rPr b="0" i="0" lang="en" sz="2900" u="none" cap="none" strike="noStrike">
                <a:solidFill>
                  <a:srgbClr val="231F20"/>
                </a:solidFill>
                <a:latin typeface="Inter"/>
                <a:ea typeface="Inter"/>
                <a:cs typeface="Inter"/>
                <a:sym typeface="Inter"/>
              </a:rPr>
              <a:t> </a:t>
            </a:r>
            <a:r>
              <a:rPr lang="en" sz="2900">
                <a:solidFill>
                  <a:srgbClr val="231F20"/>
                </a:solidFill>
                <a:latin typeface="Inter"/>
                <a:ea typeface="Inter"/>
                <a:cs typeface="Inter"/>
                <a:sym typeface="Inter"/>
              </a:rPr>
              <a:t>World at War</a:t>
            </a:r>
            <a:endParaRPr sz="700"/>
          </a:p>
        </p:txBody>
      </p:sp>
      <p:sp>
        <p:nvSpPr>
          <p:cNvPr id="142" name="Google Shape;142;p25"/>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3" name="Google Shape;143;p25"/>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44" name="Google Shape;144;p25"/>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145" name="Google Shape;145;p25"/>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4"/>
          <p:cNvSpPr txBox="1"/>
          <p:nvPr/>
        </p:nvSpPr>
        <p:spPr>
          <a:xfrm>
            <a:off x="895670" y="1447990"/>
            <a:ext cx="7352700" cy="2339700"/>
          </a:xfrm>
          <a:prstGeom prst="rect">
            <a:avLst/>
          </a:prstGeom>
          <a:noFill/>
          <a:ln>
            <a:noFill/>
          </a:ln>
        </p:spPr>
        <p:txBody>
          <a:bodyPr anchorCtr="0" anchor="t" bIns="0" lIns="0" spcFirstLastPara="1" rIns="0" wrap="square" tIns="0">
            <a:spAutoFit/>
          </a:bodyPr>
          <a:lstStyle/>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February 1915: Armenians in the Ottoman military were removed from active duty and into forced labor battalions</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April 24, 1915: Ottoman Empire arrested 250 Armenian intellectuals (seen as start of genocide)</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Ruling nationalist government party, the Young Turks, used WWI as the cover</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 Claimed that the Armenians were working with Ottoman enemies: the Russians</a:t>
            </a:r>
            <a:endParaRPr sz="1900">
              <a:solidFill>
                <a:srgbClr val="231F20"/>
              </a:solidFill>
              <a:latin typeface="Inter"/>
              <a:ea typeface="Inter"/>
              <a:cs typeface="Inter"/>
              <a:sym typeface="Inter"/>
            </a:endParaRPr>
          </a:p>
        </p:txBody>
      </p:sp>
      <p:sp>
        <p:nvSpPr>
          <p:cNvPr id="314" name="Google Shape;314;p3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15" name="Google Shape;315;p34"/>
          <p:cNvGrpSpPr/>
          <p:nvPr/>
        </p:nvGrpSpPr>
        <p:grpSpPr>
          <a:xfrm>
            <a:off x="-127008" y="4615004"/>
            <a:ext cx="9398022" cy="468724"/>
            <a:chOff x="204" y="0"/>
            <a:chExt cx="25061391" cy="1249931"/>
          </a:xfrm>
        </p:grpSpPr>
        <p:grpSp>
          <p:nvGrpSpPr>
            <p:cNvPr id="316" name="Google Shape;316;p34"/>
            <p:cNvGrpSpPr/>
            <p:nvPr/>
          </p:nvGrpSpPr>
          <p:grpSpPr>
            <a:xfrm rot="5400000">
              <a:off x="12002369" y="-11663474"/>
              <a:ext cx="1249931" cy="24576878"/>
              <a:chOff x="0" y="-38100"/>
              <a:chExt cx="246900" cy="4854692"/>
            </a:xfrm>
          </p:grpSpPr>
          <p:sp>
            <p:nvSpPr>
              <p:cNvPr id="317" name="Google Shape;317;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8" name="Google Shape;318;p3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19" name="Google Shape;319;p3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20" name="Google Shape;320;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1" name="Google Shape;321;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22" name="Google Shape;322;p3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BEGINNINGS</a:t>
            </a:r>
            <a:endParaRPr sz="700"/>
          </a:p>
        </p:txBody>
      </p:sp>
      <p:grpSp>
        <p:nvGrpSpPr>
          <p:cNvPr id="323" name="Google Shape;323;p34"/>
          <p:cNvGrpSpPr/>
          <p:nvPr/>
        </p:nvGrpSpPr>
        <p:grpSpPr>
          <a:xfrm>
            <a:off x="7929578" y="-49020"/>
            <a:ext cx="781313" cy="885635"/>
            <a:chOff x="0" y="-130721"/>
            <a:chExt cx="2083500" cy="2361695"/>
          </a:xfrm>
        </p:grpSpPr>
        <p:grpSp>
          <p:nvGrpSpPr>
            <p:cNvPr id="324" name="Google Shape;324;p34"/>
            <p:cNvGrpSpPr/>
            <p:nvPr/>
          </p:nvGrpSpPr>
          <p:grpSpPr>
            <a:xfrm>
              <a:off x="75599" y="-130721"/>
              <a:ext cx="1932614" cy="2361695"/>
              <a:chOff x="0" y="-47625"/>
              <a:chExt cx="704100" cy="860425"/>
            </a:xfrm>
          </p:grpSpPr>
          <p:sp>
            <p:nvSpPr>
              <p:cNvPr id="325" name="Google Shape;325;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26" name="Google Shape;326;p3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27" name="Google Shape;327;p3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328" name="Google Shape;328;p3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35"/>
          <p:cNvSpPr txBox="1"/>
          <p:nvPr/>
        </p:nvSpPr>
        <p:spPr>
          <a:xfrm>
            <a:off x="351200" y="1067000"/>
            <a:ext cx="7897200" cy="30477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First targeted Armenian town</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Turkish army attacked the town in March 1915</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Armenians told not to resist under any circumstances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Notables and intellectuals of the town arrested, tortured, and killed</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False pronouncements by the government that the Armenians in Zeytun were staging a revolt and must be punished</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Deportations</a:t>
            </a:r>
            <a:r>
              <a:rPr lang="en" sz="1800">
                <a:solidFill>
                  <a:srgbClr val="231F20"/>
                </a:solidFill>
                <a:latin typeface="Inter"/>
                <a:ea typeface="Inter"/>
                <a:cs typeface="Inter"/>
                <a:sym typeface="Inter"/>
              </a:rPr>
              <a:t> begin March 31 to Syrian desert</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Monastery is burned to the ground</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25,000 Armenians </a:t>
            </a:r>
            <a:r>
              <a:rPr lang="en" sz="1800">
                <a:solidFill>
                  <a:srgbClr val="231F20"/>
                </a:solidFill>
                <a:latin typeface="Inter"/>
                <a:ea typeface="Inter"/>
                <a:cs typeface="Inter"/>
                <a:sym typeface="Inter"/>
              </a:rPr>
              <a:t>deported</a:t>
            </a:r>
            <a:r>
              <a:rPr lang="en" sz="1800">
                <a:solidFill>
                  <a:srgbClr val="231F20"/>
                </a:solidFill>
                <a:latin typeface="Inter"/>
                <a:ea typeface="Inter"/>
                <a:cs typeface="Inter"/>
                <a:sym typeface="Inter"/>
              </a:rPr>
              <a:t> by April 20</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This is considered to be the “test run” of how the Ottomans conducted the genocide of the Armenians</a:t>
            </a:r>
            <a:endParaRPr sz="1800">
              <a:solidFill>
                <a:srgbClr val="231F20"/>
              </a:solidFill>
              <a:latin typeface="Inter"/>
              <a:ea typeface="Inter"/>
              <a:cs typeface="Inter"/>
              <a:sym typeface="Inter"/>
            </a:endParaRPr>
          </a:p>
        </p:txBody>
      </p:sp>
      <p:sp>
        <p:nvSpPr>
          <p:cNvPr id="334" name="Google Shape;334;p3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35" name="Google Shape;335;p35"/>
          <p:cNvGrpSpPr/>
          <p:nvPr/>
        </p:nvGrpSpPr>
        <p:grpSpPr>
          <a:xfrm>
            <a:off x="-127008" y="4615004"/>
            <a:ext cx="9398022" cy="468724"/>
            <a:chOff x="204" y="0"/>
            <a:chExt cx="25061391" cy="1249931"/>
          </a:xfrm>
        </p:grpSpPr>
        <p:grpSp>
          <p:nvGrpSpPr>
            <p:cNvPr id="336" name="Google Shape;336;p35"/>
            <p:cNvGrpSpPr/>
            <p:nvPr/>
          </p:nvGrpSpPr>
          <p:grpSpPr>
            <a:xfrm rot="5400000">
              <a:off x="12002369" y="-11663474"/>
              <a:ext cx="1249931" cy="24576878"/>
              <a:chOff x="0" y="-38100"/>
              <a:chExt cx="246900" cy="4854692"/>
            </a:xfrm>
          </p:grpSpPr>
          <p:sp>
            <p:nvSpPr>
              <p:cNvPr id="337" name="Google Shape;337;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8" name="Google Shape;338;p3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9" name="Google Shape;339;p3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40" name="Google Shape;340;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1" name="Google Shape;341;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42" name="Google Shape;342;p35"/>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ZEYTUN</a:t>
            </a:r>
            <a:endParaRPr sz="700"/>
          </a:p>
        </p:txBody>
      </p:sp>
      <p:grpSp>
        <p:nvGrpSpPr>
          <p:cNvPr id="343" name="Google Shape;343;p35"/>
          <p:cNvGrpSpPr/>
          <p:nvPr/>
        </p:nvGrpSpPr>
        <p:grpSpPr>
          <a:xfrm>
            <a:off x="7929578" y="-49020"/>
            <a:ext cx="781313" cy="885635"/>
            <a:chOff x="0" y="-130721"/>
            <a:chExt cx="2083500" cy="2361695"/>
          </a:xfrm>
        </p:grpSpPr>
        <p:grpSp>
          <p:nvGrpSpPr>
            <p:cNvPr id="344" name="Google Shape;344;p35"/>
            <p:cNvGrpSpPr/>
            <p:nvPr/>
          </p:nvGrpSpPr>
          <p:grpSpPr>
            <a:xfrm>
              <a:off x="75599" y="-130721"/>
              <a:ext cx="1932614" cy="2361695"/>
              <a:chOff x="0" y="-47625"/>
              <a:chExt cx="704100" cy="860425"/>
            </a:xfrm>
          </p:grpSpPr>
          <p:sp>
            <p:nvSpPr>
              <p:cNvPr id="345" name="Google Shape;345;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6" name="Google Shape;346;p3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47" name="Google Shape;347;p3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348" name="Google Shape;348;p3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36"/>
          <p:cNvSpPr txBox="1"/>
          <p:nvPr/>
        </p:nvSpPr>
        <p:spPr>
          <a:xfrm>
            <a:off x="133675" y="1067000"/>
            <a:ext cx="5186700" cy="3401700"/>
          </a:xfrm>
          <a:prstGeom prst="rect">
            <a:avLst/>
          </a:prstGeom>
          <a:noFill/>
          <a:ln>
            <a:noFill/>
          </a:ln>
        </p:spPr>
        <p:txBody>
          <a:bodyPr anchorCtr="0" anchor="t" bIns="0" lIns="0" spcFirstLastPara="1" rIns="0" wrap="square" tIns="0">
            <a:spAutoFit/>
          </a:bodyPr>
          <a:lstStyle/>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May 1915: Deportations began</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Laws made it legal to confiscate Armenian businesses and properties after deportations as a wartime necessity </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Forced marches and massacres increased, especially along deportation routes</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Entire Armenian towns and villages burned to the ground</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Turkish military used horrific measures to kill Armenians</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Those who survived the marches forced on foot to transport to concentration camps established in the desert of Deiz ez-Zor</a:t>
            </a:r>
            <a:endParaRPr sz="1700">
              <a:solidFill>
                <a:srgbClr val="231F20"/>
              </a:solidFill>
              <a:latin typeface="Inter"/>
              <a:ea typeface="Inter"/>
              <a:cs typeface="Inter"/>
              <a:sym typeface="Inter"/>
            </a:endParaRPr>
          </a:p>
        </p:txBody>
      </p:sp>
      <p:sp>
        <p:nvSpPr>
          <p:cNvPr id="354" name="Google Shape;354;p3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55" name="Google Shape;355;p36"/>
          <p:cNvGrpSpPr/>
          <p:nvPr/>
        </p:nvGrpSpPr>
        <p:grpSpPr>
          <a:xfrm>
            <a:off x="-127008" y="4615004"/>
            <a:ext cx="9398022" cy="468724"/>
            <a:chOff x="204" y="0"/>
            <a:chExt cx="25061391" cy="1249931"/>
          </a:xfrm>
        </p:grpSpPr>
        <p:grpSp>
          <p:nvGrpSpPr>
            <p:cNvPr id="356" name="Google Shape;356;p36"/>
            <p:cNvGrpSpPr/>
            <p:nvPr/>
          </p:nvGrpSpPr>
          <p:grpSpPr>
            <a:xfrm rot="5400000">
              <a:off x="12002369" y="-11663474"/>
              <a:ext cx="1249931" cy="24576878"/>
              <a:chOff x="0" y="-38100"/>
              <a:chExt cx="246900" cy="4854692"/>
            </a:xfrm>
          </p:grpSpPr>
          <p:sp>
            <p:nvSpPr>
              <p:cNvPr id="357" name="Google Shape;357;p3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8" name="Google Shape;358;p3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59" name="Google Shape;359;p3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60" name="Google Shape;360;p3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61" name="Google Shape;361;p3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62" name="Google Shape;362;p36"/>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DEPORTATIONS</a:t>
            </a:r>
            <a:endParaRPr sz="700"/>
          </a:p>
        </p:txBody>
      </p:sp>
      <p:grpSp>
        <p:nvGrpSpPr>
          <p:cNvPr id="363" name="Google Shape;363;p36"/>
          <p:cNvGrpSpPr/>
          <p:nvPr/>
        </p:nvGrpSpPr>
        <p:grpSpPr>
          <a:xfrm>
            <a:off x="7929578" y="-49020"/>
            <a:ext cx="781313" cy="885635"/>
            <a:chOff x="0" y="-130721"/>
            <a:chExt cx="2083500" cy="2361695"/>
          </a:xfrm>
        </p:grpSpPr>
        <p:grpSp>
          <p:nvGrpSpPr>
            <p:cNvPr id="364" name="Google Shape;364;p36"/>
            <p:cNvGrpSpPr/>
            <p:nvPr/>
          </p:nvGrpSpPr>
          <p:grpSpPr>
            <a:xfrm>
              <a:off x="75599" y="-130721"/>
              <a:ext cx="1932614" cy="2361695"/>
              <a:chOff x="0" y="-47625"/>
              <a:chExt cx="704100" cy="860425"/>
            </a:xfrm>
          </p:grpSpPr>
          <p:sp>
            <p:nvSpPr>
              <p:cNvPr id="365" name="Google Shape;365;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66" name="Google Shape;366;p3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67" name="Google Shape;367;p3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368" name="Google Shape;368;p3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369" name="Google Shape;369;p36"/>
          <p:cNvPicPr preferRelativeResize="0"/>
          <p:nvPr/>
        </p:nvPicPr>
        <p:blipFill>
          <a:blip r:embed="rId4">
            <a:alphaModFix/>
          </a:blip>
          <a:stretch>
            <a:fillRect/>
          </a:stretch>
        </p:blipFill>
        <p:spPr>
          <a:xfrm>
            <a:off x="5429625" y="1084650"/>
            <a:ext cx="3623100" cy="1932325"/>
          </a:xfrm>
          <a:prstGeom prst="rect">
            <a:avLst/>
          </a:prstGeom>
          <a:noFill/>
          <a:ln>
            <a:noFill/>
          </a:ln>
        </p:spPr>
      </p:pic>
      <p:sp>
        <p:nvSpPr>
          <p:cNvPr id="370" name="Google Shape;370;p36"/>
          <p:cNvSpPr txBox="1"/>
          <p:nvPr/>
        </p:nvSpPr>
        <p:spPr>
          <a:xfrm>
            <a:off x="5453225" y="3083325"/>
            <a:ext cx="3623100" cy="3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Aurora Mardiganian “Armenians of a prosperous city assembled in front of a government building, by order of the authorities. They are waiting to be deported. Just outside the city they were massacred," Published in 1918. Public Domain.</a:t>
            </a:r>
            <a:endParaRPr sz="1200">
              <a:solidFill>
                <a:schemeClr val="dk1"/>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3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76" name="Google Shape;376;p3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77" name="Google Shape;377;p37"/>
          <p:cNvGrpSpPr/>
          <p:nvPr/>
        </p:nvGrpSpPr>
        <p:grpSpPr>
          <a:xfrm>
            <a:off x="-127008" y="4615004"/>
            <a:ext cx="9398022" cy="468724"/>
            <a:chOff x="204" y="0"/>
            <a:chExt cx="25061391" cy="1249931"/>
          </a:xfrm>
        </p:grpSpPr>
        <p:grpSp>
          <p:nvGrpSpPr>
            <p:cNvPr id="378" name="Google Shape;378;p37"/>
            <p:cNvGrpSpPr/>
            <p:nvPr/>
          </p:nvGrpSpPr>
          <p:grpSpPr>
            <a:xfrm rot="5400000">
              <a:off x="12002369" y="-11663474"/>
              <a:ext cx="1249931" cy="24576878"/>
              <a:chOff x="0" y="-38100"/>
              <a:chExt cx="246900" cy="4854692"/>
            </a:xfrm>
          </p:grpSpPr>
          <p:sp>
            <p:nvSpPr>
              <p:cNvPr id="379" name="Google Shape;379;p3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0" name="Google Shape;380;p3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81" name="Google Shape;381;p3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82" name="Google Shape;382;p3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3" name="Google Shape;383;p3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84" name="Google Shape;384;p37"/>
          <p:cNvSpPr txBox="1"/>
          <p:nvPr/>
        </p:nvSpPr>
        <p:spPr>
          <a:xfrm>
            <a:off x="765600" y="727675"/>
            <a:ext cx="7612800" cy="3925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1700">
                <a:solidFill>
                  <a:srgbClr val="231F20"/>
                </a:solidFill>
                <a:latin typeface="Halant"/>
                <a:ea typeface="Halant"/>
                <a:cs typeface="Halant"/>
                <a:sym typeface="Halant"/>
              </a:rPr>
              <a:t>“The Central Government now announced its intention of gathering the two million or more Armenians living in the several sections of the empire and transporting them to this desolate and inhospitable region. Had they undertaken such a deportation in good faith it would have represented the height of cruelty and injustice. As a matter of fact, the Turks never had the slightest idea of reestablishing the Armenians in this new country. They knew that the great majority would never reach their destination and that those who did would either die of thirst and starvation, or be murdered by the wild Mohammedan desert tribes. The real purpose of the deportation was robbery and destruction; it really represented a new methods of massacre. When the Turkish authorities gave the orders for these deportations, they were merely giving the death warrant to a whole race; they understood this well, and, in their conversations with me, they made no particular attempt to conceal the fact.” </a:t>
            </a:r>
            <a:endParaRPr b="1" sz="17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1700">
                <a:solidFill>
                  <a:srgbClr val="231F20"/>
                </a:solidFill>
                <a:latin typeface="Halant"/>
                <a:ea typeface="Halant"/>
                <a:cs typeface="Halant"/>
                <a:sym typeface="Halant"/>
              </a:rPr>
              <a:t>-Henry Morgenthau, US Ambassador to the Ottoman Empire, 1913-1916</a:t>
            </a:r>
            <a:endParaRPr b="1" sz="1700">
              <a:solidFill>
                <a:srgbClr val="231F20"/>
              </a:solidFill>
              <a:latin typeface="Halant"/>
              <a:ea typeface="Halant"/>
              <a:cs typeface="Halant"/>
              <a:sym typeface="Halant"/>
            </a:endParaRPr>
          </a:p>
        </p:txBody>
      </p:sp>
      <p:grpSp>
        <p:nvGrpSpPr>
          <p:cNvPr id="385" name="Google Shape;385;p37"/>
          <p:cNvGrpSpPr/>
          <p:nvPr/>
        </p:nvGrpSpPr>
        <p:grpSpPr>
          <a:xfrm>
            <a:off x="7929578" y="-49020"/>
            <a:ext cx="781313" cy="885635"/>
            <a:chOff x="0" y="-130721"/>
            <a:chExt cx="2083500" cy="2361695"/>
          </a:xfrm>
        </p:grpSpPr>
        <p:grpSp>
          <p:nvGrpSpPr>
            <p:cNvPr id="386" name="Google Shape;386;p37"/>
            <p:cNvGrpSpPr/>
            <p:nvPr/>
          </p:nvGrpSpPr>
          <p:grpSpPr>
            <a:xfrm>
              <a:off x="75599" y="-130721"/>
              <a:ext cx="1932614" cy="2361695"/>
              <a:chOff x="0" y="-47625"/>
              <a:chExt cx="704100" cy="860425"/>
            </a:xfrm>
          </p:grpSpPr>
          <p:sp>
            <p:nvSpPr>
              <p:cNvPr id="387" name="Google Shape;387;p3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88" name="Google Shape;388;p3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89" name="Google Shape;389;p3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38"/>
          <p:cNvSpPr txBox="1"/>
          <p:nvPr/>
        </p:nvSpPr>
        <p:spPr>
          <a:xfrm>
            <a:off x="286076" y="1143200"/>
            <a:ext cx="8269800" cy="24936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In camps, Armenians were exposed to the brutal conditions of the desert, many died in the camps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Died of exposure to the brutal sun and starvation</a:t>
            </a:r>
            <a:endParaRPr sz="1800">
              <a:solidFill>
                <a:srgbClr val="231F20"/>
              </a:solidFill>
              <a:latin typeface="Inter"/>
              <a:ea typeface="Inter"/>
              <a:cs typeface="Inter"/>
              <a:sym typeface="Inter"/>
            </a:endParaRPr>
          </a:p>
          <a:p>
            <a:pPr indent="-342900" lvl="2" marL="13716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Hundreds of thousands intentionally starved to death in the desert</a:t>
            </a:r>
            <a:endParaRPr sz="1800">
              <a:solidFill>
                <a:srgbClr val="231F20"/>
              </a:solidFill>
              <a:latin typeface="Inter"/>
              <a:ea typeface="Inter"/>
              <a:cs typeface="Inter"/>
              <a:sym typeface="Inter"/>
            </a:endParaRPr>
          </a:p>
          <a:p>
            <a:pPr indent="-342900" lvl="2" marL="13716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Little to no shelter, food, or water</a:t>
            </a:r>
            <a:endParaRPr sz="1800">
              <a:solidFill>
                <a:srgbClr val="231F20"/>
              </a:solidFill>
              <a:latin typeface="Inter"/>
              <a:ea typeface="Inter"/>
              <a:cs typeface="Inter"/>
              <a:sym typeface="Inter"/>
            </a:endParaRPr>
          </a:p>
          <a:p>
            <a:pPr indent="-342900" lvl="2" marL="13716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Bodies left in mass graves</a:t>
            </a:r>
            <a:endParaRPr sz="1800">
              <a:solidFill>
                <a:srgbClr val="231F20"/>
              </a:solidFill>
              <a:latin typeface="Inter"/>
              <a:ea typeface="Inter"/>
              <a:cs typeface="Inter"/>
              <a:sym typeface="Inter"/>
            </a:endParaRPr>
          </a:p>
          <a:p>
            <a:pPr indent="-342900" lvl="0" marL="457200" rtl="0" algn="l">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Many young women were captured and forcefully converted to Islam</a:t>
            </a:r>
            <a:endParaRPr sz="1800">
              <a:solidFill>
                <a:srgbClr val="231F20"/>
              </a:solidFill>
              <a:latin typeface="Inter"/>
              <a:ea typeface="Inter"/>
              <a:cs typeface="Inter"/>
              <a:sym typeface="Inter"/>
            </a:endParaRPr>
          </a:p>
          <a:p>
            <a:pPr indent="-342900" lvl="1" marL="914400" rtl="0" algn="l">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They were tattooed to stop them from escaping</a:t>
            </a:r>
            <a:endParaRPr sz="1800">
              <a:solidFill>
                <a:srgbClr val="231F20"/>
              </a:solidFill>
              <a:latin typeface="Inter"/>
              <a:ea typeface="Inter"/>
              <a:cs typeface="Inter"/>
              <a:sym typeface="Inter"/>
            </a:endParaRPr>
          </a:p>
        </p:txBody>
      </p:sp>
      <p:sp>
        <p:nvSpPr>
          <p:cNvPr id="395" name="Google Shape;395;p3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96" name="Google Shape;396;p38"/>
          <p:cNvGrpSpPr/>
          <p:nvPr/>
        </p:nvGrpSpPr>
        <p:grpSpPr>
          <a:xfrm>
            <a:off x="-127008" y="4615004"/>
            <a:ext cx="9398022" cy="468724"/>
            <a:chOff x="204" y="0"/>
            <a:chExt cx="25061391" cy="1249931"/>
          </a:xfrm>
        </p:grpSpPr>
        <p:grpSp>
          <p:nvGrpSpPr>
            <p:cNvPr id="397" name="Google Shape;397;p38"/>
            <p:cNvGrpSpPr/>
            <p:nvPr/>
          </p:nvGrpSpPr>
          <p:grpSpPr>
            <a:xfrm rot="5400000">
              <a:off x="12002369" y="-11663474"/>
              <a:ext cx="1249931" cy="24576878"/>
              <a:chOff x="0" y="-38100"/>
              <a:chExt cx="246900" cy="4854692"/>
            </a:xfrm>
          </p:grpSpPr>
          <p:sp>
            <p:nvSpPr>
              <p:cNvPr id="398" name="Google Shape;398;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99" name="Google Shape;399;p3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00" name="Google Shape;400;p3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01" name="Google Shape;401;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2" name="Google Shape;402;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3" name="Google Shape;403;p3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TREATMENT</a:t>
            </a:r>
            <a:endParaRPr sz="700"/>
          </a:p>
        </p:txBody>
      </p:sp>
      <p:grpSp>
        <p:nvGrpSpPr>
          <p:cNvPr id="404" name="Google Shape;404;p38"/>
          <p:cNvGrpSpPr/>
          <p:nvPr/>
        </p:nvGrpSpPr>
        <p:grpSpPr>
          <a:xfrm>
            <a:off x="7929578" y="-49020"/>
            <a:ext cx="781313" cy="885635"/>
            <a:chOff x="0" y="-130721"/>
            <a:chExt cx="2083500" cy="2361695"/>
          </a:xfrm>
        </p:grpSpPr>
        <p:grpSp>
          <p:nvGrpSpPr>
            <p:cNvPr id="405" name="Google Shape;405;p38"/>
            <p:cNvGrpSpPr/>
            <p:nvPr/>
          </p:nvGrpSpPr>
          <p:grpSpPr>
            <a:xfrm>
              <a:off x="75599" y="-130721"/>
              <a:ext cx="1932614" cy="2361695"/>
              <a:chOff x="0" y="-47625"/>
              <a:chExt cx="704100" cy="860425"/>
            </a:xfrm>
          </p:grpSpPr>
          <p:sp>
            <p:nvSpPr>
              <p:cNvPr id="406" name="Google Shape;406;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07" name="Google Shape;407;p3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08" name="Google Shape;408;p3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409" name="Google Shape;409;p3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39"/>
          <p:cNvSpPr txBox="1"/>
          <p:nvPr/>
        </p:nvSpPr>
        <p:spPr>
          <a:xfrm>
            <a:off x="431098" y="1481200"/>
            <a:ext cx="4474500" cy="16623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1.5 million Armenians murdered between 1915 and 1923</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Traces of Armenian civilization destroyed</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Churches, monuments, buildings, etc.</a:t>
            </a:r>
            <a:endParaRPr sz="1800">
              <a:solidFill>
                <a:srgbClr val="231F20"/>
              </a:solidFill>
              <a:latin typeface="Inter"/>
              <a:ea typeface="Inter"/>
              <a:cs typeface="Inter"/>
              <a:sym typeface="Inter"/>
            </a:endParaRPr>
          </a:p>
        </p:txBody>
      </p:sp>
      <p:sp>
        <p:nvSpPr>
          <p:cNvPr id="415" name="Google Shape;415;p3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16" name="Google Shape;416;p39"/>
          <p:cNvGrpSpPr/>
          <p:nvPr/>
        </p:nvGrpSpPr>
        <p:grpSpPr>
          <a:xfrm>
            <a:off x="-127008" y="4615004"/>
            <a:ext cx="9398022" cy="468724"/>
            <a:chOff x="204" y="0"/>
            <a:chExt cx="25061391" cy="1249931"/>
          </a:xfrm>
        </p:grpSpPr>
        <p:grpSp>
          <p:nvGrpSpPr>
            <p:cNvPr id="417" name="Google Shape;417;p39"/>
            <p:cNvGrpSpPr/>
            <p:nvPr/>
          </p:nvGrpSpPr>
          <p:grpSpPr>
            <a:xfrm rot="5400000">
              <a:off x="12002369" y="-11663474"/>
              <a:ext cx="1249931" cy="24576878"/>
              <a:chOff x="0" y="-38100"/>
              <a:chExt cx="246900" cy="4854692"/>
            </a:xfrm>
          </p:grpSpPr>
          <p:sp>
            <p:nvSpPr>
              <p:cNvPr id="418" name="Google Shape;418;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19" name="Google Shape;419;p3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20" name="Google Shape;420;p3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21" name="Google Shape;421;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22" name="Google Shape;422;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3" name="Google Shape;423;p39"/>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AFTERMATH</a:t>
            </a:r>
            <a:endParaRPr sz="700"/>
          </a:p>
        </p:txBody>
      </p:sp>
      <p:grpSp>
        <p:nvGrpSpPr>
          <p:cNvPr id="424" name="Google Shape;424;p39"/>
          <p:cNvGrpSpPr/>
          <p:nvPr/>
        </p:nvGrpSpPr>
        <p:grpSpPr>
          <a:xfrm>
            <a:off x="7929578" y="-49020"/>
            <a:ext cx="781313" cy="885635"/>
            <a:chOff x="0" y="-130721"/>
            <a:chExt cx="2083500" cy="2361695"/>
          </a:xfrm>
        </p:grpSpPr>
        <p:grpSp>
          <p:nvGrpSpPr>
            <p:cNvPr id="425" name="Google Shape;425;p39"/>
            <p:cNvGrpSpPr/>
            <p:nvPr/>
          </p:nvGrpSpPr>
          <p:grpSpPr>
            <a:xfrm>
              <a:off x="75599" y="-130721"/>
              <a:ext cx="1932614" cy="2361695"/>
              <a:chOff x="0" y="-47625"/>
              <a:chExt cx="704100" cy="860425"/>
            </a:xfrm>
          </p:grpSpPr>
          <p:sp>
            <p:nvSpPr>
              <p:cNvPr id="426" name="Google Shape;426;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7" name="Google Shape;427;p3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28" name="Google Shape;428;p3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429" name="Google Shape;429;p3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430" name="Google Shape;430;p39"/>
          <p:cNvPicPr preferRelativeResize="0"/>
          <p:nvPr/>
        </p:nvPicPr>
        <p:blipFill>
          <a:blip r:embed="rId4">
            <a:alphaModFix/>
          </a:blip>
          <a:stretch>
            <a:fillRect/>
          </a:stretch>
        </p:blipFill>
        <p:spPr>
          <a:xfrm>
            <a:off x="5024823" y="1136856"/>
            <a:ext cx="3362904" cy="2044668"/>
          </a:xfrm>
          <a:prstGeom prst="rect">
            <a:avLst/>
          </a:prstGeom>
          <a:noFill/>
          <a:ln>
            <a:noFill/>
          </a:ln>
        </p:spPr>
      </p:pic>
      <p:sp>
        <p:nvSpPr>
          <p:cNvPr id="431" name="Google Shape;431;p39"/>
          <p:cNvSpPr txBox="1"/>
          <p:nvPr/>
        </p:nvSpPr>
        <p:spPr>
          <a:xfrm>
            <a:off x="4905675" y="3319300"/>
            <a:ext cx="3657600" cy="35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Bain News Service, “Adana - Street in Christian Quarter,” June 1909. Public Domain.</a:t>
            </a:r>
            <a:endParaRPr sz="1200">
              <a:solidFill>
                <a:schemeClr val="dk1"/>
              </a:solidFill>
              <a:latin typeface="Inter"/>
              <a:ea typeface="Inter"/>
              <a:cs typeface="Inter"/>
              <a:sym typeface="Int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40"/>
          <p:cNvSpPr txBox="1"/>
          <p:nvPr/>
        </p:nvSpPr>
        <p:spPr>
          <a:xfrm>
            <a:off x="362276" y="1143200"/>
            <a:ext cx="4576500" cy="3201600"/>
          </a:xfrm>
          <a:prstGeom prst="rect">
            <a:avLst/>
          </a:prstGeom>
          <a:noFill/>
          <a:ln>
            <a:noFill/>
          </a:ln>
        </p:spPr>
        <p:txBody>
          <a:bodyPr anchorCtr="0" anchor="t" bIns="0" lIns="0" spcFirstLastPara="1" rIns="0" wrap="square" tIns="0">
            <a:spAutoFit/>
          </a:bodyPr>
          <a:lstStyle/>
          <a:p>
            <a:pPr indent="-330200" lvl="0" marL="457200" marR="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Turkey denies the events of this time were a genocide to this day.</a:t>
            </a:r>
            <a:endParaRPr sz="1600">
              <a:solidFill>
                <a:schemeClr val="dk1"/>
              </a:solidFill>
              <a:latin typeface="Inter"/>
              <a:ea typeface="Inter"/>
              <a:cs typeface="Inter"/>
              <a:sym typeface="Inter"/>
            </a:endParaRPr>
          </a:p>
          <a:p>
            <a:pPr indent="-330200" lvl="0" marL="457200" marR="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Igdir Massacre Monument and Museum</a:t>
            </a:r>
            <a:endParaRPr sz="1600">
              <a:solidFill>
                <a:schemeClr val="dk1"/>
              </a:solidFill>
              <a:latin typeface="Inter"/>
              <a:ea typeface="Inter"/>
              <a:cs typeface="Inter"/>
              <a:sym typeface="Inter"/>
            </a:endParaRPr>
          </a:p>
          <a:p>
            <a:pPr indent="-330200" lvl="1" marL="914400" marR="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Purpose is to honor Turkish victims of massacres committed by Armenians</a:t>
            </a:r>
            <a:endParaRPr sz="1600">
              <a:solidFill>
                <a:schemeClr val="dk1"/>
              </a:solidFill>
              <a:latin typeface="Inter"/>
              <a:ea typeface="Inter"/>
              <a:cs typeface="Inter"/>
              <a:sym typeface="Inter"/>
            </a:endParaRPr>
          </a:p>
          <a:p>
            <a:pPr indent="-330200" lvl="1" marL="914400" marR="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Promotes a false narrative that Armenians targeted and killed Turks</a:t>
            </a:r>
            <a:endParaRPr sz="1600">
              <a:solidFill>
                <a:schemeClr val="dk1"/>
              </a:solidFill>
              <a:latin typeface="Inter"/>
              <a:ea typeface="Inter"/>
              <a:cs typeface="Inter"/>
              <a:sym typeface="Inter"/>
            </a:endParaRPr>
          </a:p>
          <a:p>
            <a:pPr indent="-330200" lvl="0" marL="457200" marR="0" rtl="0" algn="l">
              <a:lnSpc>
                <a:spcPct val="100000"/>
              </a:lnSpc>
              <a:spcBef>
                <a:spcPts val="0"/>
              </a:spcBef>
              <a:spcAft>
                <a:spcPts val="0"/>
              </a:spcAft>
              <a:buClr>
                <a:schemeClr val="dk1"/>
              </a:buClr>
              <a:buSzPts val="1600"/>
              <a:buFont typeface="Inter"/>
              <a:buChar char="●"/>
            </a:pPr>
            <a:r>
              <a:rPr lang="en" sz="1600">
                <a:solidFill>
                  <a:schemeClr val="dk1"/>
                </a:solidFill>
                <a:highlight>
                  <a:srgbClr val="FFFFFF"/>
                </a:highlight>
                <a:latin typeface="Inter"/>
                <a:ea typeface="Inter"/>
                <a:cs typeface="Inter"/>
                <a:sym typeface="Inter"/>
              </a:rPr>
              <a:t>French journalists Laure Marchand and Guillaume Perrier call the monument "the ultimate caricature of the Turkish government's policy of denying the 1915 genocide by rewriting history and transforming victims into guilty parties".</a:t>
            </a:r>
            <a:endParaRPr sz="1600">
              <a:solidFill>
                <a:schemeClr val="dk1"/>
              </a:solidFill>
              <a:latin typeface="Inter"/>
              <a:ea typeface="Inter"/>
              <a:cs typeface="Inter"/>
              <a:sym typeface="Inter"/>
            </a:endParaRPr>
          </a:p>
        </p:txBody>
      </p:sp>
      <p:sp>
        <p:nvSpPr>
          <p:cNvPr id="437" name="Google Shape;437;p4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38" name="Google Shape;438;p40"/>
          <p:cNvGrpSpPr/>
          <p:nvPr/>
        </p:nvGrpSpPr>
        <p:grpSpPr>
          <a:xfrm>
            <a:off x="-127008" y="4615004"/>
            <a:ext cx="9398022" cy="468724"/>
            <a:chOff x="204" y="0"/>
            <a:chExt cx="25061391" cy="1249931"/>
          </a:xfrm>
        </p:grpSpPr>
        <p:grpSp>
          <p:nvGrpSpPr>
            <p:cNvPr id="439" name="Google Shape;439;p40"/>
            <p:cNvGrpSpPr/>
            <p:nvPr/>
          </p:nvGrpSpPr>
          <p:grpSpPr>
            <a:xfrm rot="5400000">
              <a:off x="12002369" y="-11663474"/>
              <a:ext cx="1249931" cy="24576878"/>
              <a:chOff x="0" y="-38100"/>
              <a:chExt cx="246900" cy="4854692"/>
            </a:xfrm>
          </p:grpSpPr>
          <p:sp>
            <p:nvSpPr>
              <p:cNvPr id="440" name="Google Shape;440;p4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41" name="Google Shape;441;p4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42" name="Google Shape;442;p4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43" name="Google Shape;443;p4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44" name="Google Shape;444;p4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45" name="Google Shape;445;p4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DENIAL</a:t>
            </a:r>
            <a:endParaRPr sz="700"/>
          </a:p>
        </p:txBody>
      </p:sp>
      <p:grpSp>
        <p:nvGrpSpPr>
          <p:cNvPr id="446" name="Google Shape;446;p40"/>
          <p:cNvGrpSpPr/>
          <p:nvPr/>
        </p:nvGrpSpPr>
        <p:grpSpPr>
          <a:xfrm>
            <a:off x="7929578" y="-49020"/>
            <a:ext cx="781313" cy="885635"/>
            <a:chOff x="0" y="-130721"/>
            <a:chExt cx="2083500" cy="2361695"/>
          </a:xfrm>
        </p:grpSpPr>
        <p:grpSp>
          <p:nvGrpSpPr>
            <p:cNvPr id="447" name="Google Shape;447;p40"/>
            <p:cNvGrpSpPr/>
            <p:nvPr/>
          </p:nvGrpSpPr>
          <p:grpSpPr>
            <a:xfrm>
              <a:off x="75599" y="-130721"/>
              <a:ext cx="1932614" cy="2361695"/>
              <a:chOff x="0" y="-47625"/>
              <a:chExt cx="704100" cy="860425"/>
            </a:xfrm>
          </p:grpSpPr>
          <p:sp>
            <p:nvSpPr>
              <p:cNvPr id="448" name="Google Shape;448;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49" name="Google Shape;449;p4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50" name="Google Shape;450;p4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9</a:t>
              </a:r>
              <a:endParaRPr sz="700">
                <a:solidFill>
                  <a:schemeClr val="lt1"/>
                </a:solidFill>
              </a:endParaRPr>
            </a:p>
          </p:txBody>
        </p:sp>
      </p:grpSp>
      <p:sp>
        <p:nvSpPr>
          <p:cNvPr id="451" name="Google Shape;451;p4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452" name="Google Shape;452;p40"/>
          <p:cNvPicPr preferRelativeResize="0"/>
          <p:nvPr/>
        </p:nvPicPr>
        <p:blipFill>
          <a:blip r:embed="rId4">
            <a:alphaModFix/>
          </a:blip>
          <a:stretch>
            <a:fillRect/>
          </a:stretch>
        </p:blipFill>
        <p:spPr>
          <a:xfrm>
            <a:off x="5055913" y="1170425"/>
            <a:ext cx="3526544" cy="2197104"/>
          </a:xfrm>
          <a:prstGeom prst="rect">
            <a:avLst/>
          </a:prstGeom>
          <a:noFill/>
          <a:ln>
            <a:noFill/>
          </a:ln>
        </p:spPr>
      </p:pic>
      <p:sp>
        <p:nvSpPr>
          <p:cNvPr id="453" name="Google Shape;453;p40"/>
          <p:cNvSpPr txBox="1"/>
          <p:nvPr/>
        </p:nvSpPr>
        <p:spPr>
          <a:xfrm>
            <a:off x="5071600" y="3531325"/>
            <a:ext cx="35673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a:solidFill>
                  <a:schemeClr val="dk1"/>
                </a:solidFill>
                <a:highlight>
                  <a:srgbClr val="F8F9FA"/>
                </a:highlight>
                <a:latin typeface="Inter"/>
                <a:ea typeface="Inter"/>
                <a:cs typeface="Inter"/>
                <a:sym typeface="Inter"/>
              </a:rPr>
              <a:t>Ds02006</a:t>
            </a:r>
            <a:r>
              <a:rPr lang="en" sz="1200">
                <a:solidFill>
                  <a:schemeClr val="dk1"/>
                </a:solidFill>
                <a:latin typeface="Inter"/>
                <a:ea typeface="Inter"/>
                <a:cs typeface="Inter"/>
                <a:sym typeface="Inter"/>
              </a:rPr>
              <a:t>, “</a:t>
            </a:r>
            <a:r>
              <a:rPr lang="en" sz="1200">
                <a:solidFill>
                  <a:schemeClr val="dk1"/>
                </a:solidFill>
                <a:highlight>
                  <a:srgbClr val="F8F9FA"/>
                </a:highlight>
                <a:latin typeface="Inter"/>
                <a:ea typeface="Inter"/>
                <a:cs typeface="Inter"/>
                <a:sym typeface="Inter"/>
              </a:rPr>
              <a:t>Igdir Massacre Monument and Museum, Turkey,” October 2008. Public Domain.</a:t>
            </a:r>
            <a:endParaRPr sz="1200">
              <a:solidFill>
                <a:schemeClr val="dk1"/>
              </a:solidFill>
              <a:latin typeface="Inter"/>
              <a:ea typeface="Inter"/>
              <a:cs typeface="Inter"/>
              <a:sym typeface="Int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41"/>
          <p:cNvSpPr txBox="1"/>
          <p:nvPr/>
        </p:nvSpPr>
        <p:spPr>
          <a:xfrm>
            <a:off x="895670" y="1447990"/>
            <a:ext cx="7352700" cy="1662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Use the websites below to help you with your research:</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Armenian Genocide Online Museum (Armenian Genocide Museum of America)</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4"/>
              </a:rPr>
              <a:t>Armenian Genocide (USHMM)</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5"/>
              </a:rPr>
              <a:t>Armenia (University of Minnesota)</a:t>
            </a:r>
            <a:endParaRPr sz="18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800">
              <a:solidFill>
                <a:srgbClr val="231F20"/>
              </a:solidFill>
              <a:latin typeface="Inter"/>
              <a:ea typeface="Inter"/>
              <a:cs typeface="Inter"/>
              <a:sym typeface="Inter"/>
            </a:endParaRPr>
          </a:p>
        </p:txBody>
      </p:sp>
      <p:sp>
        <p:nvSpPr>
          <p:cNvPr id="459" name="Google Shape;459;p4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grpSp>
        <p:nvGrpSpPr>
          <p:cNvPr id="460" name="Google Shape;460;p41"/>
          <p:cNvGrpSpPr/>
          <p:nvPr/>
        </p:nvGrpSpPr>
        <p:grpSpPr>
          <a:xfrm>
            <a:off x="-127008" y="4615004"/>
            <a:ext cx="9398022" cy="468724"/>
            <a:chOff x="204" y="0"/>
            <a:chExt cx="25061391" cy="1249931"/>
          </a:xfrm>
        </p:grpSpPr>
        <p:grpSp>
          <p:nvGrpSpPr>
            <p:cNvPr id="461" name="Google Shape;461;p41"/>
            <p:cNvGrpSpPr/>
            <p:nvPr/>
          </p:nvGrpSpPr>
          <p:grpSpPr>
            <a:xfrm rot="5400000">
              <a:off x="12002369" y="-11663474"/>
              <a:ext cx="1249931" cy="24576878"/>
              <a:chOff x="0" y="-38100"/>
              <a:chExt cx="246900" cy="4854692"/>
            </a:xfrm>
          </p:grpSpPr>
          <p:sp>
            <p:nvSpPr>
              <p:cNvPr id="462" name="Google Shape;462;p4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63" name="Google Shape;463;p4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64" name="Google Shape;464;p4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65" name="Google Shape;465;p4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66" name="Google Shape;466;p4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67" name="Google Shape;467;p41"/>
          <p:cNvGrpSpPr/>
          <p:nvPr/>
        </p:nvGrpSpPr>
        <p:grpSpPr>
          <a:xfrm>
            <a:off x="7929578" y="-49020"/>
            <a:ext cx="781313" cy="885635"/>
            <a:chOff x="0" y="-130721"/>
            <a:chExt cx="2083500" cy="2361695"/>
          </a:xfrm>
        </p:grpSpPr>
        <p:grpSp>
          <p:nvGrpSpPr>
            <p:cNvPr id="468" name="Google Shape;468;p41"/>
            <p:cNvGrpSpPr/>
            <p:nvPr/>
          </p:nvGrpSpPr>
          <p:grpSpPr>
            <a:xfrm>
              <a:off x="75599" y="-130721"/>
              <a:ext cx="1932614" cy="2361695"/>
              <a:chOff x="0" y="-47625"/>
              <a:chExt cx="704100" cy="860425"/>
            </a:xfrm>
          </p:grpSpPr>
          <p:sp>
            <p:nvSpPr>
              <p:cNvPr id="469" name="Google Shape;469;p4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0" name="Google Shape;470;p4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71" name="Google Shape;471;p4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10</a:t>
              </a:r>
              <a:endParaRPr sz="700">
                <a:solidFill>
                  <a:schemeClr val="lt1"/>
                </a:solidFill>
              </a:endParaRPr>
            </a:p>
          </p:txBody>
        </p:sp>
      </p:grpSp>
      <p:sp>
        <p:nvSpPr>
          <p:cNvPr id="472" name="Google Shape;472;p4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sp>
        <p:nvSpPr>
          <p:cNvPr id="473" name="Google Shape;473;p41"/>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ADDITIONAL</a:t>
            </a:r>
            <a:r>
              <a:rPr b="1" lang="en" sz="4200">
                <a:solidFill>
                  <a:srgbClr val="231F20"/>
                </a:solidFill>
                <a:latin typeface="Halant"/>
                <a:ea typeface="Halant"/>
                <a:cs typeface="Halant"/>
                <a:sym typeface="Halant"/>
              </a:rPr>
              <a:t> RESEARCH</a:t>
            </a:r>
            <a:endParaRPr sz="7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4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79" name="Google Shape;479;p42"/>
          <p:cNvGrpSpPr/>
          <p:nvPr/>
        </p:nvGrpSpPr>
        <p:grpSpPr>
          <a:xfrm>
            <a:off x="-127008" y="4615004"/>
            <a:ext cx="9398022" cy="468724"/>
            <a:chOff x="204" y="0"/>
            <a:chExt cx="25061391" cy="1249931"/>
          </a:xfrm>
        </p:grpSpPr>
        <p:grpSp>
          <p:nvGrpSpPr>
            <p:cNvPr id="480" name="Google Shape;480;p42"/>
            <p:cNvGrpSpPr/>
            <p:nvPr/>
          </p:nvGrpSpPr>
          <p:grpSpPr>
            <a:xfrm rot="5400000">
              <a:off x="12002369" y="-11663474"/>
              <a:ext cx="1249931" cy="24576878"/>
              <a:chOff x="0" y="-38100"/>
              <a:chExt cx="246900" cy="4854692"/>
            </a:xfrm>
          </p:grpSpPr>
          <p:sp>
            <p:nvSpPr>
              <p:cNvPr id="481" name="Google Shape;481;p4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82" name="Google Shape;482;p4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83" name="Google Shape;483;p4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84" name="Google Shape;484;p4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85" name="Google Shape;485;p4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86" name="Google Shape;486;p42"/>
          <p:cNvSpPr txBox="1"/>
          <p:nvPr/>
        </p:nvSpPr>
        <p:spPr>
          <a:xfrm>
            <a:off x="1276990" y="1335088"/>
            <a:ext cx="6590100" cy="1600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RESEARCH MATERIALS: </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HOLODOMOR</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i="1" lang="en" sz="2000">
                <a:solidFill>
                  <a:srgbClr val="231F20"/>
                </a:solidFill>
                <a:latin typeface="Halant"/>
                <a:ea typeface="Halant"/>
                <a:cs typeface="Halant"/>
                <a:sym typeface="Halant"/>
              </a:rPr>
              <a:t>Soviet Union, 1932-1933</a:t>
            </a:r>
            <a:endParaRPr i="1" sz="2000">
              <a:solidFill>
                <a:srgbClr val="231F20"/>
              </a:solidFill>
              <a:latin typeface="Halant"/>
              <a:ea typeface="Halant"/>
              <a:cs typeface="Halant"/>
              <a:sym typeface="Halant"/>
            </a:endParaRPr>
          </a:p>
        </p:txBody>
      </p:sp>
      <p:sp>
        <p:nvSpPr>
          <p:cNvPr id="487" name="Google Shape;487;p4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43"/>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93" name="Google Shape;493;p43"/>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CONTEXT</a:t>
            </a:r>
            <a:endParaRPr sz="700"/>
          </a:p>
        </p:txBody>
      </p:sp>
      <p:grpSp>
        <p:nvGrpSpPr>
          <p:cNvPr id="494" name="Google Shape;494;p43"/>
          <p:cNvGrpSpPr/>
          <p:nvPr/>
        </p:nvGrpSpPr>
        <p:grpSpPr>
          <a:xfrm>
            <a:off x="7929578" y="-49020"/>
            <a:ext cx="781313" cy="885635"/>
            <a:chOff x="0" y="-130721"/>
            <a:chExt cx="2083500" cy="2361695"/>
          </a:xfrm>
        </p:grpSpPr>
        <p:grpSp>
          <p:nvGrpSpPr>
            <p:cNvPr id="495" name="Google Shape;495;p43"/>
            <p:cNvGrpSpPr/>
            <p:nvPr/>
          </p:nvGrpSpPr>
          <p:grpSpPr>
            <a:xfrm>
              <a:off x="75599" y="-130721"/>
              <a:ext cx="1932614" cy="2361695"/>
              <a:chOff x="0" y="-47625"/>
              <a:chExt cx="704100" cy="860425"/>
            </a:xfrm>
          </p:grpSpPr>
          <p:sp>
            <p:nvSpPr>
              <p:cNvPr id="496" name="Google Shape;496;p4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7" name="Google Shape;497;p4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98" name="Google Shape;498;p4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a:t>
              </a:r>
              <a:endParaRPr sz="700">
                <a:solidFill>
                  <a:schemeClr val="dk1"/>
                </a:solidFill>
              </a:endParaRPr>
            </a:p>
          </p:txBody>
        </p:sp>
      </p:grpSp>
      <p:sp>
        <p:nvSpPr>
          <p:cNvPr id="499" name="Google Shape;499;p43"/>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500" name="Google Shape;500;p43"/>
          <p:cNvSpPr txBox="1"/>
          <p:nvPr/>
        </p:nvSpPr>
        <p:spPr>
          <a:xfrm>
            <a:off x="604821" y="1219400"/>
            <a:ext cx="7705200" cy="29091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Holodomor means “murder by starvation”</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Also called the Great Famine</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Ukrainian farmers targeted by Stalin’s regime</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Collectivization policy implemented in 1928</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Individual private farms were combined into state collective farms</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Ukraine sought independence, but lost its fight for independence in 1921 </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It was forcibly incorporated into the Soviet Union</a:t>
            </a:r>
            <a:endParaRPr sz="2100">
              <a:solidFill>
                <a:srgbClr val="231F20"/>
              </a:solidFill>
              <a:latin typeface="Inter"/>
              <a:ea typeface="Inter"/>
              <a:cs typeface="Inter"/>
              <a:sym typeface="Inter"/>
            </a:endParaRPr>
          </a:p>
        </p:txBody>
      </p:sp>
      <p:grpSp>
        <p:nvGrpSpPr>
          <p:cNvPr id="501" name="Google Shape;501;p43"/>
          <p:cNvGrpSpPr/>
          <p:nvPr/>
        </p:nvGrpSpPr>
        <p:grpSpPr>
          <a:xfrm>
            <a:off x="-127008" y="4615004"/>
            <a:ext cx="9398022" cy="468724"/>
            <a:chOff x="204" y="0"/>
            <a:chExt cx="25061391" cy="1249931"/>
          </a:xfrm>
        </p:grpSpPr>
        <p:grpSp>
          <p:nvGrpSpPr>
            <p:cNvPr id="502" name="Google Shape;502;p43"/>
            <p:cNvGrpSpPr/>
            <p:nvPr/>
          </p:nvGrpSpPr>
          <p:grpSpPr>
            <a:xfrm rot="5400000">
              <a:off x="12002369" y="-11663474"/>
              <a:ext cx="1249931" cy="24576878"/>
              <a:chOff x="0" y="-38100"/>
              <a:chExt cx="246900" cy="4854692"/>
            </a:xfrm>
          </p:grpSpPr>
          <p:sp>
            <p:nvSpPr>
              <p:cNvPr id="503" name="Google Shape;503;p4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04" name="Google Shape;504;p4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05" name="Google Shape;505;p4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06" name="Google Shape;506;p4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07" name="Google Shape;507;p4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6"/>
          <p:cNvSpPr txBox="1"/>
          <p:nvPr/>
        </p:nvSpPr>
        <p:spPr>
          <a:xfrm>
            <a:off x="895670" y="1981390"/>
            <a:ext cx="7352700" cy="1154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600"/>
              <a:buNone/>
            </a:pPr>
            <a:r>
              <a:rPr i="1" lang="en" sz="2500">
                <a:solidFill>
                  <a:schemeClr val="dk1"/>
                </a:solidFill>
                <a:latin typeface="Inter"/>
                <a:ea typeface="Inter"/>
                <a:cs typeface="Inter"/>
                <a:sym typeface="Inter"/>
              </a:rPr>
              <a:t>How do the Armenian and Holodomor genocides demonstrate the warning signs and consequences of mass atrocities? </a:t>
            </a:r>
            <a:endParaRPr i="1" sz="2500">
              <a:solidFill>
                <a:schemeClr val="dk1"/>
              </a:solidFill>
              <a:latin typeface="Inter"/>
              <a:ea typeface="Inter"/>
              <a:cs typeface="Inter"/>
              <a:sym typeface="Inter"/>
            </a:endParaRPr>
          </a:p>
        </p:txBody>
      </p:sp>
      <p:sp>
        <p:nvSpPr>
          <p:cNvPr id="151" name="Google Shape;151;p2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2" name="Google Shape;152;p26"/>
          <p:cNvGrpSpPr/>
          <p:nvPr/>
        </p:nvGrpSpPr>
        <p:grpSpPr>
          <a:xfrm>
            <a:off x="-127008" y="4615004"/>
            <a:ext cx="9398022" cy="468724"/>
            <a:chOff x="204" y="0"/>
            <a:chExt cx="25061391" cy="1249931"/>
          </a:xfrm>
        </p:grpSpPr>
        <p:grpSp>
          <p:nvGrpSpPr>
            <p:cNvPr id="153" name="Google Shape;153;p26"/>
            <p:cNvGrpSpPr/>
            <p:nvPr/>
          </p:nvGrpSpPr>
          <p:grpSpPr>
            <a:xfrm rot="5400000">
              <a:off x="12002369" y="-11663474"/>
              <a:ext cx="1249931" cy="24576878"/>
              <a:chOff x="0" y="-38100"/>
              <a:chExt cx="246900" cy="4854692"/>
            </a:xfrm>
          </p:grpSpPr>
          <p:sp>
            <p:nvSpPr>
              <p:cNvPr id="154" name="Google Shape;15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5" name="Google Shape;155;p2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6" name="Google Shape;156;p2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7" name="Google Shape;15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8" name="Google Shape;15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9" name="Google Shape;159;p26"/>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0" name="Google Shape;160;p26"/>
          <p:cNvGrpSpPr/>
          <p:nvPr/>
        </p:nvGrpSpPr>
        <p:grpSpPr>
          <a:xfrm>
            <a:off x="7929578" y="-49020"/>
            <a:ext cx="781313" cy="885635"/>
            <a:chOff x="0" y="-130721"/>
            <a:chExt cx="2083500" cy="2361695"/>
          </a:xfrm>
        </p:grpSpPr>
        <p:grpSp>
          <p:nvGrpSpPr>
            <p:cNvPr id="161" name="Google Shape;161;p26"/>
            <p:cNvGrpSpPr/>
            <p:nvPr/>
          </p:nvGrpSpPr>
          <p:grpSpPr>
            <a:xfrm>
              <a:off x="75599" y="-130721"/>
              <a:ext cx="1932614" cy="2361695"/>
              <a:chOff x="0" y="-47625"/>
              <a:chExt cx="704100" cy="860425"/>
            </a:xfrm>
          </p:grpSpPr>
          <p:sp>
            <p:nvSpPr>
              <p:cNvPr id="162" name="Google Shape;16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3" name="Google Shape;163;p2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4" name="Google Shape;164;p2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65" name="Google Shape;165;p2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4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13" name="Google Shape;513;p44"/>
          <p:cNvGrpSpPr/>
          <p:nvPr/>
        </p:nvGrpSpPr>
        <p:grpSpPr>
          <a:xfrm>
            <a:off x="-127008" y="4615004"/>
            <a:ext cx="9398022" cy="468724"/>
            <a:chOff x="204" y="0"/>
            <a:chExt cx="25061391" cy="1249931"/>
          </a:xfrm>
        </p:grpSpPr>
        <p:grpSp>
          <p:nvGrpSpPr>
            <p:cNvPr id="514" name="Google Shape;514;p44"/>
            <p:cNvGrpSpPr/>
            <p:nvPr/>
          </p:nvGrpSpPr>
          <p:grpSpPr>
            <a:xfrm rot="5400000">
              <a:off x="12002369" y="-11663474"/>
              <a:ext cx="1249931" cy="24576878"/>
              <a:chOff x="0" y="-38100"/>
              <a:chExt cx="246900" cy="4854692"/>
            </a:xfrm>
          </p:grpSpPr>
          <p:sp>
            <p:nvSpPr>
              <p:cNvPr id="515" name="Google Shape;515;p4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16" name="Google Shape;516;p4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17" name="Google Shape;517;p4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18" name="Google Shape;518;p4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19" name="Google Shape;519;p4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20" name="Google Shape;520;p44"/>
          <p:cNvSpPr txBox="1"/>
          <p:nvPr/>
        </p:nvSpPr>
        <p:spPr>
          <a:xfrm>
            <a:off x="925026" y="649300"/>
            <a:ext cx="6942000" cy="3848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2500">
                <a:solidFill>
                  <a:srgbClr val="231F20"/>
                </a:solidFill>
                <a:latin typeface="Halant"/>
                <a:ea typeface="Halant"/>
                <a:cs typeface="Halant"/>
                <a:sym typeface="Halant"/>
              </a:rPr>
              <a:t>"In the case of the Holodomor, this was the first genocide that was methodically planned out and perpetrated by depriving the very people who were producers of food of their nourishment (for survival). What is especially horrific is that the withholding of food was used as a weapon of genocide and that it was done in a region of the world known as the ‘breadbasket of Europe’.” </a:t>
            </a:r>
            <a:endParaRPr b="1" sz="25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2500">
                <a:solidFill>
                  <a:srgbClr val="231F20"/>
                </a:solidFill>
                <a:latin typeface="Halant"/>
                <a:ea typeface="Halant"/>
                <a:cs typeface="Halant"/>
                <a:sym typeface="Halant"/>
              </a:rPr>
              <a:t>– Prof. Andrea Graziosi, University of Naples.</a:t>
            </a:r>
            <a:endParaRPr b="1" sz="2500">
              <a:solidFill>
                <a:srgbClr val="231F20"/>
              </a:solidFill>
              <a:latin typeface="Halant"/>
              <a:ea typeface="Halant"/>
              <a:cs typeface="Halant"/>
              <a:sym typeface="Halant"/>
            </a:endParaRPr>
          </a:p>
        </p:txBody>
      </p:sp>
      <p:grpSp>
        <p:nvGrpSpPr>
          <p:cNvPr id="521" name="Google Shape;521;p44"/>
          <p:cNvGrpSpPr/>
          <p:nvPr/>
        </p:nvGrpSpPr>
        <p:grpSpPr>
          <a:xfrm>
            <a:off x="7929578" y="-49020"/>
            <a:ext cx="781313" cy="885635"/>
            <a:chOff x="0" y="-130721"/>
            <a:chExt cx="2083500" cy="2361695"/>
          </a:xfrm>
        </p:grpSpPr>
        <p:grpSp>
          <p:nvGrpSpPr>
            <p:cNvPr id="522" name="Google Shape;522;p44"/>
            <p:cNvGrpSpPr/>
            <p:nvPr/>
          </p:nvGrpSpPr>
          <p:grpSpPr>
            <a:xfrm>
              <a:off x="75599" y="-130721"/>
              <a:ext cx="1932614" cy="2361695"/>
              <a:chOff x="0" y="-47625"/>
              <a:chExt cx="704100" cy="860425"/>
            </a:xfrm>
          </p:grpSpPr>
          <p:sp>
            <p:nvSpPr>
              <p:cNvPr id="523" name="Google Shape;523;p4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24" name="Google Shape;524;p4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25" name="Google Shape;525;p4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526" name="Google Shape;526;p4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45"/>
          <p:cNvSpPr txBox="1"/>
          <p:nvPr/>
        </p:nvSpPr>
        <p:spPr>
          <a:xfrm>
            <a:off x="3257874" y="1143200"/>
            <a:ext cx="5814300" cy="27705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Independent Ukrainian farmers deemed “kulaks”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Wealthy, prosperous farm owners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In reality, still part of the peasantry- not as wealthy as aristocracy </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Enemies of communism and USSR</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Commonalities between Kulaks and capitalists part of state rhetoric</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“Kulaks” stripped of their land, homes, and personal belongings </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Deported to far regions of USSR or executed</a:t>
            </a:r>
            <a:endParaRPr sz="1800">
              <a:solidFill>
                <a:srgbClr val="231F20"/>
              </a:solidFill>
              <a:latin typeface="Inter"/>
              <a:ea typeface="Inter"/>
              <a:cs typeface="Inter"/>
              <a:sym typeface="Inter"/>
            </a:endParaRPr>
          </a:p>
        </p:txBody>
      </p:sp>
      <p:sp>
        <p:nvSpPr>
          <p:cNvPr id="532" name="Google Shape;532;p4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33" name="Google Shape;533;p45"/>
          <p:cNvGrpSpPr/>
          <p:nvPr/>
        </p:nvGrpSpPr>
        <p:grpSpPr>
          <a:xfrm>
            <a:off x="-127008" y="4615004"/>
            <a:ext cx="9398022" cy="468724"/>
            <a:chOff x="204" y="0"/>
            <a:chExt cx="25061391" cy="1249931"/>
          </a:xfrm>
        </p:grpSpPr>
        <p:grpSp>
          <p:nvGrpSpPr>
            <p:cNvPr id="534" name="Google Shape;534;p45"/>
            <p:cNvGrpSpPr/>
            <p:nvPr/>
          </p:nvGrpSpPr>
          <p:grpSpPr>
            <a:xfrm rot="5400000">
              <a:off x="12002369" y="-11663474"/>
              <a:ext cx="1249931" cy="24576878"/>
              <a:chOff x="0" y="-38100"/>
              <a:chExt cx="246900" cy="4854692"/>
            </a:xfrm>
          </p:grpSpPr>
          <p:sp>
            <p:nvSpPr>
              <p:cNvPr id="535" name="Google Shape;535;p4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36" name="Google Shape;536;p4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37" name="Google Shape;537;p4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38" name="Google Shape;538;p4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39" name="Google Shape;539;p4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40" name="Google Shape;540;p45"/>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KULAKS</a:t>
            </a:r>
            <a:endParaRPr sz="700"/>
          </a:p>
        </p:txBody>
      </p:sp>
      <p:grpSp>
        <p:nvGrpSpPr>
          <p:cNvPr id="541" name="Google Shape;541;p45"/>
          <p:cNvGrpSpPr/>
          <p:nvPr/>
        </p:nvGrpSpPr>
        <p:grpSpPr>
          <a:xfrm>
            <a:off x="7929578" y="-49020"/>
            <a:ext cx="781313" cy="885635"/>
            <a:chOff x="0" y="-130721"/>
            <a:chExt cx="2083500" cy="2361695"/>
          </a:xfrm>
        </p:grpSpPr>
        <p:grpSp>
          <p:nvGrpSpPr>
            <p:cNvPr id="542" name="Google Shape;542;p45"/>
            <p:cNvGrpSpPr/>
            <p:nvPr/>
          </p:nvGrpSpPr>
          <p:grpSpPr>
            <a:xfrm>
              <a:off x="75599" y="-130721"/>
              <a:ext cx="1932614" cy="2361695"/>
              <a:chOff x="0" y="-47625"/>
              <a:chExt cx="704100" cy="860425"/>
            </a:xfrm>
          </p:grpSpPr>
          <p:sp>
            <p:nvSpPr>
              <p:cNvPr id="543" name="Google Shape;543;p4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4" name="Google Shape;544;p4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45" name="Google Shape;545;p4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546" name="Google Shape;546;p4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547" name="Google Shape;547;p45"/>
          <p:cNvPicPr preferRelativeResize="0"/>
          <p:nvPr/>
        </p:nvPicPr>
        <p:blipFill>
          <a:blip r:embed="rId4">
            <a:alphaModFix/>
          </a:blip>
          <a:stretch>
            <a:fillRect/>
          </a:stretch>
        </p:blipFill>
        <p:spPr>
          <a:xfrm>
            <a:off x="1277000" y="329075"/>
            <a:ext cx="1938200" cy="4285926"/>
          </a:xfrm>
          <a:prstGeom prst="rect">
            <a:avLst/>
          </a:prstGeom>
          <a:noFill/>
          <a:ln>
            <a:noFill/>
          </a:ln>
        </p:spPr>
      </p:pic>
      <p:cxnSp>
        <p:nvCxnSpPr>
          <p:cNvPr id="548" name="Google Shape;548;p45"/>
          <p:cNvCxnSpPr/>
          <p:nvPr/>
        </p:nvCxnSpPr>
        <p:spPr>
          <a:xfrm>
            <a:off x="998275" y="1100600"/>
            <a:ext cx="424800" cy="6000"/>
          </a:xfrm>
          <a:prstGeom prst="straightConnector1">
            <a:avLst/>
          </a:prstGeom>
          <a:noFill/>
          <a:ln cap="flat" cmpd="sng" w="19050">
            <a:solidFill>
              <a:srgbClr val="E95C3D"/>
            </a:solidFill>
            <a:prstDash val="solid"/>
            <a:round/>
            <a:headEnd len="med" w="med" type="none"/>
            <a:tailEnd len="med" w="med" type="triangle"/>
          </a:ln>
        </p:spPr>
      </p:cxnSp>
      <p:cxnSp>
        <p:nvCxnSpPr>
          <p:cNvPr id="549" name="Google Shape;549;p45"/>
          <p:cNvCxnSpPr/>
          <p:nvPr/>
        </p:nvCxnSpPr>
        <p:spPr>
          <a:xfrm>
            <a:off x="998275" y="2472200"/>
            <a:ext cx="424800" cy="6000"/>
          </a:xfrm>
          <a:prstGeom prst="straightConnector1">
            <a:avLst/>
          </a:prstGeom>
          <a:noFill/>
          <a:ln cap="flat" cmpd="sng" w="19050">
            <a:solidFill>
              <a:srgbClr val="E95C3D"/>
            </a:solidFill>
            <a:prstDash val="solid"/>
            <a:round/>
            <a:headEnd len="med" w="med" type="none"/>
            <a:tailEnd len="med" w="med" type="triangle"/>
          </a:ln>
        </p:spPr>
      </p:cxnSp>
      <p:cxnSp>
        <p:nvCxnSpPr>
          <p:cNvPr id="550" name="Google Shape;550;p45"/>
          <p:cNvCxnSpPr/>
          <p:nvPr/>
        </p:nvCxnSpPr>
        <p:spPr>
          <a:xfrm>
            <a:off x="998275" y="3767600"/>
            <a:ext cx="424800" cy="6000"/>
          </a:xfrm>
          <a:prstGeom prst="straightConnector1">
            <a:avLst/>
          </a:prstGeom>
          <a:noFill/>
          <a:ln cap="flat" cmpd="sng" w="19050">
            <a:solidFill>
              <a:srgbClr val="E95C3D"/>
            </a:solidFill>
            <a:prstDash val="solid"/>
            <a:round/>
            <a:headEnd len="med" w="med" type="none"/>
            <a:tailEnd len="med" w="med" type="triangle"/>
          </a:ln>
        </p:spPr>
      </p:cxnSp>
      <p:sp>
        <p:nvSpPr>
          <p:cNvPr id="551" name="Google Shape;551;p45"/>
          <p:cNvSpPr txBox="1"/>
          <p:nvPr/>
        </p:nvSpPr>
        <p:spPr>
          <a:xfrm>
            <a:off x="142300" y="937200"/>
            <a:ext cx="881400" cy="39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Bednyaks, or poor peasants</a:t>
            </a:r>
            <a:endParaRPr sz="800">
              <a:solidFill>
                <a:schemeClr val="dk1"/>
              </a:solidFill>
              <a:latin typeface="Inter"/>
              <a:ea typeface="Inter"/>
              <a:cs typeface="Inter"/>
              <a:sym typeface="Inter"/>
            </a:endParaRPr>
          </a:p>
        </p:txBody>
      </p:sp>
      <p:sp>
        <p:nvSpPr>
          <p:cNvPr id="552" name="Google Shape;552;p45"/>
          <p:cNvSpPr txBox="1"/>
          <p:nvPr/>
        </p:nvSpPr>
        <p:spPr>
          <a:xfrm>
            <a:off x="142225" y="2156400"/>
            <a:ext cx="932400" cy="49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Serednyaks, or mid-income peasants</a:t>
            </a:r>
            <a:endParaRPr sz="800">
              <a:solidFill>
                <a:schemeClr val="dk1"/>
              </a:solidFill>
              <a:latin typeface="Inter"/>
              <a:ea typeface="Inter"/>
              <a:cs typeface="Inter"/>
              <a:sym typeface="Inter"/>
            </a:endParaRPr>
          </a:p>
        </p:txBody>
      </p:sp>
      <p:sp>
        <p:nvSpPr>
          <p:cNvPr id="553" name="Google Shape;553;p45"/>
          <p:cNvSpPr txBox="1"/>
          <p:nvPr/>
        </p:nvSpPr>
        <p:spPr>
          <a:xfrm>
            <a:off x="150325" y="3223200"/>
            <a:ext cx="1000500" cy="107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Kulaks, the higher-income farmers who had larger farms than most Russian peasants</a:t>
            </a:r>
            <a:endParaRPr sz="800">
              <a:solidFill>
                <a:schemeClr val="dk1"/>
              </a:solidFill>
              <a:latin typeface="Inter"/>
              <a:ea typeface="Inter"/>
              <a:cs typeface="Inter"/>
              <a:sym typeface="Inter"/>
            </a:endParaRPr>
          </a:p>
        </p:txBody>
      </p:sp>
      <p:sp>
        <p:nvSpPr>
          <p:cNvPr id="554" name="Google Shape;554;p45"/>
          <p:cNvSpPr txBox="1"/>
          <p:nvPr/>
        </p:nvSpPr>
        <p:spPr>
          <a:xfrm>
            <a:off x="3315425" y="4090875"/>
            <a:ext cx="4799100" cy="39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Unknown author, “</a:t>
            </a:r>
            <a:r>
              <a:rPr lang="en" sz="1200">
                <a:solidFill>
                  <a:schemeClr val="dk1"/>
                </a:solidFill>
                <a:highlight>
                  <a:srgbClr val="F8F9FA"/>
                </a:highlight>
                <a:latin typeface="Inter"/>
                <a:ea typeface="Inter"/>
                <a:cs typeface="Inter"/>
                <a:sym typeface="Inter"/>
              </a:rPr>
              <a:t>Illustration to the Soviet categories of peasants”, May 31, 1926. Public Domain.</a:t>
            </a:r>
            <a:endParaRPr sz="1200">
              <a:solidFill>
                <a:schemeClr val="dk1"/>
              </a:solidFill>
              <a:latin typeface="Inter"/>
              <a:ea typeface="Inter"/>
              <a:cs typeface="Inter"/>
              <a:sym typeface="Int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4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60" name="Google Shape;560;p46"/>
          <p:cNvGrpSpPr/>
          <p:nvPr/>
        </p:nvGrpSpPr>
        <p:grpSpPr>
          <a:xfrm>
            <a:off x="-127008" y="4615004"/>
            <a:ext cx="9398022" cy="468724"/>
            <a:chOff x="204" y="0"/>
            <a:chExt cx="25061391" cy="1249931"/>
          </a:xfrm>
        </p:grpSpPr>
        <p:grpSp>
          <p:nvGrpSpPr>
            <p:cNvPr id="561" name="Google Shape;561;p46"/>
            <p:cNvGrpSpPr/>
            <p:nvPr/>
          </p:nvGrpSpPr>
          <p:grpSpPr>
            <a:xfrm rot="5400000">
              <a:off x="12002369" y="-11663474"/>
              <a:ext cx="1249931" cy="24576878"/>
              <a:chOff x="0" y="-38100"/>
              <a:chExt cx="246900" cy="4854692"/>
            </a:xfrm>
          </p:grpSpPr>
          <p:sp>
            <p:nvSpPr>
              <p:cNvPr id="562" name="Google Shape;562;p4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63" name="Google Shape;563;p4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64" name="Google Shape;564;p4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65" name="Google Shape;565;p4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66" name="Google Shape;566;p4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67" name="Google Shape;567;p46"/>
          <p:cNvSpPr txBox="1"/>
          <p:nvPr/>
        </p:nvSpPr>
        <p:spPr>
          <a:xfrm>
            <a:off x="1276990" y="954088"/>
            <a:ext cx="6590100" cy="3447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2800">
                <a:solidFill>
                  <a:srgbClr val="231F20"/>
                </a:solidFill>
                <a:latin typeface="Halant"/>
                <a:ea typeface="Halant"/>
                <a:cs typeface="Halant"/>
                <a:sym typeface="Halant"/>
              </a:rPr>
              <a:t>   "These leeches have sucked the blood of the working people and grown richer as the workers in the cities and factories starved. These vampires have been gathering the landed estates into their hands; they continue to enslave the poor peasants." </a:t>
            </a:r>
            <a:endParaRPr b="1" sz="28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2800">
                <a:solidFill>
                  <a:srgbClr val="231F20"/>
                </a:solidFill>
                <a:latin typeface="Halant"/>
                <a:ea typeface="Halant"/>
                <a:cs typeface="Halant"/>
                <a:sym typeface="Halant"/>
              </a:rPr>
              <a:t>-Vladimir Lenin</a:t>
            </a:r>
            <a:endParaRPr b="1" sz="2800">
              <a:solidFill>
                <a:srgbClr val="231F20"/>
              </a:solidFill>
              <a:latin typeface="Halant"/>
              <a:ea typeface="Halant"/>
              <a:cs typeface="Halant"/>
              <a:sym typeface="Halant"/>
            </a:endParaRPr>
          </a:p>
        </p:txBody>
      </p:sp>
      <p:grpSp>
        <p:nvGrpSpPr>
          <p:cNvPr id="568" name="Google Shape;568;p46"/>
          <p:cNvGrpSpPr/>
          <p:nvPr/>
        </p:nvGrpSpPr>
        <p:grpSpPr>
          <a:xfrm>
            <a:off x="7929578" y="-49020"/>
            <a:ext cx="781313" cy="885635"/>
            <a:chOff x="0" y="-130721"/>
            <a:chExt cx="2083500" cy="2361695"/>
          </a:xfrm>
        </p:grpSpPr>
        <p:grpSp>
          <p:nvGrpSpPr>
            <p:cNvPr id="569" name="Google Shape;569;p46"/>
            <p:cNvGrpSpPr/>
            <p:nvPr/>
          </p:nvGrpSpPr>
          <p:grpSpPr>
            <a:xfrm>
              <a:off x="75599" y="-130721"/>
              <a:ext cx="1932614" cy="2361695"/>
              <a:chOff x="0" y="-47625"/>
              <a:chExt cx="704100" cy="860425"/>
            </a:xfrm>
          </p:grpSpPr>
          <p:sp>
            <p:nvSpPr>
              <p:cNvPr id="570" name="Google Shape;570;p4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1" name="Google Shape;571;p4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72" name="Google Shape;572;p4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573" name="Google Shape;573;p4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47"/>
          <p:cNvSpPr txBox="1"/>
          <p:nvPr/>
        </p:nvSpPr>
        <p:spPr>
          <a:xfrm>
            <a:off x="895670" y="1143190"/>
            <a:ext cx="7352700" cy="33249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Grain Quotas: Deliberately high, unachievable grain quotas were implemented in Ukraine as part of collectivization</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August 1932- “Five Stalks of Grain” decree</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Anyone (including </a:t>
            </a:r>
            <a:r>
              <a:rPr lang="en" sz="1800">
                <a:solidFill>
                  <a:srgbClr val="231F20"/>
                </a:solidFill>
                <a:latin typeface="Inter"/>
                <a:ea typeface="Inter"/>
                <a:cs typeface="Inter"/>
                <a:sym typeface="Inter"/>
              </a:rPr>
              <a:t>children</a:t>
            </a:r>
            <a:r>
              <a:rPr lang="en" sz="1800">
                <a:solidFill>
                  <a:srgbClr val="231F20"/>
                </a:solidFill>
                <a:latin typeface="Inter"/>
                <a:ea typeface="Inter"/>
                <a:cs typeface="Inter"/>
                <a:sym typeface="Inter"/>
              </a:rPr>
              <a:t>) found stealing anything from a collective field shot or imprisoned for stealing “socialist property” </a:t>
            </a:r>
            <a:endParaRPr sz="1800">
              <a:solidFill>
                <a:srgbClr val="231F20"/>
              </a:solidFill>
              <a:latin typeface="Inter"/>
              <a:ea typeface="Inter"/>
              <a:cs typeface="Inter"/>
              <a:sym typeface="Inter"/>
            </a:endParaRPr>
          </a:p>
          <a:p>
            <a:pPr indent="-342900" lvl="0" marL="457200" rtl="0" algn="l">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Famine grew immensely and farmers left their villages seeking food </a:t>
            </a:r>
            <a:endParaRPr sz="1800">
              <a:solidFill>
                <a:srgbClr val="231F20"/>
              </a:solidFill>
              <a:latin typeface="Inter"/>
              <a:ea typeface="Inter"/>
              <a:cs typeface="Inter"/>
              <a:sym typeface="Inter"/>
            </a:endParaRPr>
          </a:p>
          <a:p>
            <a:pPr indent="-342900" lvl="0" marL="457200" rtl="0" algn="l">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To prevent this, borders of Ukraine sealed in January 1933</a:t>
            </a:r>
            <a:endParaRPr sz="1800">
              <a:solidFill>
                <a:srgbClr val="231F20"/>
              </a:solidFill>
              <a:latin typeface="Inter"/>
              <a:ea typeface="Inter"/>
              <a:cs typeface="Inter"/>
              <a:sym typeface="Inter"/>
            </a:endParaRPr>
          </a:p>
          <a:p>
            <a:pPr indent="-342900" lvl="0" marL="457200" rtl="0" algn="l">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Internal passports implemented that were necessary to travel</a:t>
            </a:r>
            <a:endParaRPr sz="1800">
              <a:solidFill>
                <a:srgbClr val="231F20"/>
              </a:solidFill>
              <a:latin typeface="Inter"/>
              <a:ea typeface="Inter"/>
              <a:cs typeface="Inter"/>
              <a:sym typeface="Inter"/>
            </a:endParaRPr>
          </a:p>
          <a:p>
            <a:pPr indent="-342900" lvl="1" marL="914400" rtl="0" algn="l">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Often denied to the farmers so they could not get to the cities for food</a:t>
            </a:r>
            <a:endParaRPr sz="1800">
              <a:solidFill>
                <a:srgbClr val="231F20"/>
              </a:solidFill>
              <a:latin typeface="Inter"/>
              <a:ea typeface="Inter"/>
              <a:cs typeface="Inter"/>
              <a:sym typeface="Inter"/>
            </a:endParaRPr>
          </a:p>
        </p:txBody>
      </p:sp>
      <p:sp>
        <p:nvSpPr>
          <p:cNvPr id="579" name="Google Shape;579;p4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80" name="Google Shape;580;p47"/>
          <p:cNvGrpSpPr/>
          <p:nvPr/>
        </p:nvGrpSpPr>
        <p:grpSpPr>
          <a:xfrm>
            <a:off x="-127008" y="4615004"/>
            <a:ext cx="9398022" cy="468724"/>
            <a:chOff x="204" y="0"/>
            <a:chExt cx="25061391" cy="1249931"/>
          </a:xfrm>
        </p:grpSpPr>
        <p:grpSp>
          <p:nvGrpSpPr>
            <p:cNvPr id="581" name="Google Shape;581;p47"/>
            <p:cNvGrpSpPr/>
            <p:nvPr/>
          </p:nvGrpSpPr>
          <p:grpSpPr>
            <a:xfrm rot="5400000">
              <a:off x="12002369" y="-11663474"/>
              <a:ext cx="1249931" cy="24576878"/>
              <a:chOff x="0" y="-38100"/>
              <a:chExt cx="246900" cy="4854692"/>
            </a:xfrm>
          </p:grpSpPr>
          <p:sp>
            <p:nvSpPr>
              <p:cNvPr id="582" name="Google Shape;582;p4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83" name="Google Shape;583;p4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84" name="Google Shape;584;p4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85" name="Google Shape;585;p4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86" name="Google Shape;586;p4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87" name="Google Shape;587;p4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ENGINEERED FAMINE</a:t>
            </a:r>
            <a:endParaRPr sz="700"/>
          </a:p>
        </p:txBody>
      </p:sp>
      <p:grpSp>
        <p:nvGrpSpPr>
          <p:cNvPr id="588" name="Google Shape;588;p47"/>
          <p:cNvGrpSpPr/>
          <p:nvPr/>
        </p:nvGrpSpPr>
        <p:grpSpPr>
          <a:xfrm>
            <a:off x="7929578" y="-49020"/>
            <a:ext cx="781313" cy="885635"/>
            <a:chOff x="0" y="-130721"/>
            <a:chExt cx="2083500" cy="2361695"/>
          </a:xfrm>
        </p:grpSpPr>
        <p:grpSp>
          <p:nvGrpSpPr>
            <p:cNvPr id="589" name="Google Shape;589;p47"/>
            <p:cNvGrpSpPr/>
            <p:nvPr/>
          </p:nvGrpSpPr>
          <p:grpSpPr>
            <a:xfrm>
              <a:off x="75599" y="-130721"/>
              <a:ext cx="1932614" cy="2361695"/>
              <a:chOff x="0" y="-47625"/>
              <a:chExt cx="704100" cy="860425"/>
            </a:xfrm>
          </p:grpSpPr>
          <p:sp>
            <p:nvSpPr>
              <p:cNvPr id="590" name="Google Shape;590;p4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91" name="Google Shape;591;p4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92" name="Google Shape;592;p4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593" name="Google Shape;593;p4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48"/>
          <p:cNvSpPr txBox="1"/>
          <p:nvPr/>
        </p:nvSpPr>
        <p:spPr>
          <a:xfrm>
            <a:off x="133675" y="914600"/>
            <a:ext cx="4689000" cy="3663300"/>
          </a:xfrm>
          <a:prstGeom prst="rect">
            <a:avLst/>
          </a:prstGeom>
          <a:noFill/>
          <a:ln>
            <a:noFill/>
          </a:ln>
        </p:spPr>
        <p:txBody>
          <a:bodyPr anchorCtr="0" anchor="t" bIns="0" lIns="0" spcFirstLastPara="1" rIns="0" wrap="square" tIns="0">
            <a:spAutoFit/>
          </a:bodyPr>
          <a:lstStyle/>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“Kolhozes” - Form of collective farm in Soviet Union</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Over ⅓ of Ukrainian villages blacklisted for failing to meet grain </a:t>
            </a:r>
            <a:r>
              <a:rPr lang="en" sz="1700">
                <a:solidFill>
                  <a:srgbClr val="231F20"/>
                </a:solidFill>
                <a:latin typeface="Inter"/>
                <a:ea typeface="Inter"/>
                <a:cs typeface="Inter"/>
                <a:sym typeface="Inter"/>
              </a:rPr>
              <a:t>quotas</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Villages surrounded by troops and residents were not allowed to leave or get supplies</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Groups of “activists” commissioned by the Communist Party and sent to the countryside to ensure the Ukrainians did not leave </a:t>
            </a:r>
            <a:endParaRPr sz="1700">
              <a:solidFill>
                <a:srgbClr val="231F20"/>
              </a:solidFill>
              <a:latin typeface="Inter"/>
              <a:ea typeface="Inter"/>
              <a:cs typeface="Inter"/>
              <a:sym typeface="Inter"/>
            </a:endParaRPr>
          </a:p>
          <a:p>
            <a:pPr indent="-336550" lvl="2" marL="13716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Searched every bit of the homes to ensure the peasants had no hidden food</a:t>
            </a:r>
            <a:endParaRPr sz="1700">
              <a:solidFill>
                <a:srgbClr val="231F20"/>
              </a:solidFill>
              <a:latin typeface="Inter"/>
              <a:ea typeface="Inter"/>
              <a:cs typeface="Inter"/>
              <a:sym typeface="Inter"/>
            </a:endParaRPr>
          </a:p>
        </p:txBody>
      </p:sp>
      <p:sp>
        <p:nvSpPr>
          <p:cNvPr id="599" name="Google Shape;599;p4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600" name="Google Shape;600;p48"/>
          <p:cNvGrpSpPr/>
          <p:nvPr/>
        </p:nvGrpSpPr>
        <p:grpSpPr>
          <a:xfrm>
            <a:off x="-127008" y="4615004"/>
            <a:ext cx="9398022" cy="468724"/>
            <a:chOff x="204" y="0"/>
            <a:chExt cx="25061391" cy="1249931"/>
          </a:xfrm>
        </p:grpSpPr>
        <p:grpSp>
          <p:nvGrpSpPr>
            <p:cNvPr id="601" name="Google Shape;601;p48"/>
            <p:cNvGrpSpPr/>
            <p:nvPr/>
          </p:nvGrpSpPr>
          <p:grpSpPr>
            <a:xfrm rot="5400000">
              <a:off x="12002369" y="-11663474"/>
              <a:ext cx="1249931" cy="24576878"/>
              <a:chOff x="0" y="-38100"/>
              <a:chExt cx="246900" cy="4854692"/>
            </a:xfrm>
          </p:grpSpPr>
          <p:sp>
            <p:nvSpPr>
              <p:cNvPr id="602" name="Google Shape;602;p4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03" name="Google Shape;603;p4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04" name="Google Shape;604;p4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05" name="Google Shape;605;p4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06" name="Google Shape;606;p4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07" name="Google Shape;607;p48"/>
          <p:cNvSpPr txBox="1"/>
          <p:nvPr/>
        </p:nvSpPr>
        <p:spPr>
          <a:xfrm>
            <a:off x="1276990" y="1333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“BLACK LISTS”</a:t>
            </a:r>
            <a:endParaRPr sz="700"/>
          </a:p>
        </p:txBody>
      </p:sp>
      <p:grpSp>
        <p:nvGrpSpPr>
          <p:cNvPr id="608" name="Google Shape;608;p48"/>
          <p:cNvGrpSpPr/>
          <p:nvPr/>
        </p:nvGrpSpPr>
        <p:grpSpPr>
          <a:xfrm>
            <a:off x="7929578" y="-49020"/>
            <a:ext cx="781313" cy="885635"/>
            <a:chOff x="0" y="-130721"/>
            <a:chExt cx="2083500" cy="2361695"/>
          </a:xfrm>
        </p:grpSpPr>
        <p:grpSp>
          <p:nvGrpSpPr>
            <p:cNvPr id="609" name="Google Shape;609;p48"/>
            <p:cNvGrpSpPr/>
            <p:nvPr/>
          </p:nvGrpSpPr>
          <p:grpSpPr>
            <a:xfrm>
              <a:off x="75599" y="-130721"/>
              <a:ext cx="1932614" cy="2361695"/>
              <a:chOff x="0" y="-47625"/>
              <a:chExt cx="704100" cy="860425"/>
            </a:xfrm>
          </p:grpSpPr>
          <p:sp>
            <p:nvSpPr>
              <p:cNvPr id="610" name="Google Shape;610;p4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11" name="Google Shape;611;p4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12" name="Google Shape;612;p4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613" name="Google Shape;613;p4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614" name="Google Shape;614;p48"/>
          <p:cNvPicPr preferRelativeResize="0"/>
          <p:nvPr/>
        </p:nvPicPr>
        <p:blipFill>
          <a:blip r:embed="rId4">
            <a:alphaModFix/>
          </a:blip>
          <a:stretch>
            <a:fillRect/>
          </a:stretch>
        </p:blipFill>
        <p:spPr>
          <a:xfrm>
            <a:off x="6281350" y="779850"/>
            <a:ext cx="1508050" cy="2560650"/>
          </a:xfrm>
          <a:prstGeom prst="rect">
            <a:avLst/>
          </a:prstGeom>
          <a:noFill/>
          <a:ln>
            <a:noFill/>
          </a:ln>
        </p:spPr>
      </p:pic>
      <p:sp>
        <p:nvSpPr>
          <p:cNvPr id="615" name="Google Shape;615;p48"/>
          <p:cNvSpPr txBox="1"/>
          <p:nvPr/>
        </p:nvSpPr>
        <p:spPr>
          <a:xfrm>
            <a:off x="5202175" y="3399800"/>
            <a:ext cx="3941700" cy="3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Unknown Author, “A "Blackboard" published in the newspaper "Under the Flag of Lenin" in January 1933 — a "blacklist" identifying specific </a:t>
            </a:r>
            <a:r>
              <a:rPr lang="en" sz="1200">
                <a:solidFill>
                  <a:schemeClr val="dk1"/>
                </a:solidFill>
                <a:uFill>
                  <a:noFill/>
                </a:uFill>
                <a:latin typeface="Inter"/>
                <a:ea typeface="Inter"/>
                <a:cs typeface="Inter"/>
                <a:sym typeface="Inter"/>
                <a:hlinkClick r:id="rId5">
                  <a:extLst>
                    <a:ext uri="{A12FA001-AC4F-418D-AE19-62706E023703}">
                      <ahyp:hlinkClr val="tx"/>
                    </a:ext>
                  </a:extLst>
                </a:hlinkClick>
              </a:rPr>
              <a:t>kolhozes</a:t>
            </a:r>
            <a:r>
              <a:rPr lang="en" sz="1200">
                <a:solidFill>
                  <a:schemeClr val="dk1"/>
                </a:solidFill>
                <a:latin typeface="Inter"/>
                <a:ea typeface="Inter"/>
                <a:cs typeface="Inter"/>
                <a:sym typeface="Inter"/>
              </a:rPr>
              <a:t> and their punishment in the </a:t>
            </a:r>
            <a:r>
              <a:rPr lang="en" sz="1200">
                <a:solidFill>
                  <a:schemeClr val="dk1"/>
                </a:solidFill>
                <a:uFill>
                  <a:noFill/>
                </a:uFill>
                <a:latin typeface="Inter"/>
                <a:ea typeface="Inter"/>
                <a:cs typeface="Inter"/>
                <a:sym typeface="Inter"/>
                <a:hlinkClick r:id="rId6">
                  <a:extLst>
                    <a:ext uri="{A12FA001-AC4F-418D-AE19-62706E023703}">
                      <ahyp:hlinkClr val="tx"/>
                    </a:ext>
                  </a:extLst>
                </a:hlinkClick>
              </a:rPr>
              <a:t>Bashtanka Raion</a:t>
            </a:r>
            <a:r>
              <a:rPr lang="en" sz="1200">
                <a:solidFill>
                  <a:schemeClr val="dk1"/>
                </a:solidFill>
                <a:latin typeface="Inter"/>
                <a:ea typeface="Inter"/>
                <a:cs typeface="Inter"/>
                <a:sym typeface="Inter"/>
              </a:rPr>
              <a:t>, </a:t>
            </a:r>
            <a:r>
              <a:rPr lang="en" sz="1200">
                <a:solidFill>
                  <a:schemeClr val="dk1"/>
                </a:solidFill>
                <a:uFill>
                  <a:noFill/>
                </a:uFill>
                <a:latin typeface="Inter"/>
                <a:ea typeface="Inter"/>
                <a:cs typeface="Inter"/>
                <a:sym typeface="Inter"/>
                <a:hlinkClick r:id="rId7">
                  <a:extLst>
                    <a:ext uri="{A12FA001-AC4F-418D-AE19-62706E023703}">
                      <ahyp:hlinkClr val="tx"/>
                    </a:ext>
                  </a:extLst>
                </a:hlinkClick>
              </a:rPr>
              <a:t>Mykolaiv Oblast</a:t>
            </a:r>
            <a:r>
              <a:rPr lang="en" sz="1200">
                <a:solidFill>
                  <a:schemeClr val="dk1"/>
                </a:solidFill>
                <a:latin typeface="Inter"/>
                <a:ea typeface="Inter"/>
                <a:cs typeface="Inter"/>
                <a:sym typeface="Inter"/>
              </a:rPr>
              <a:t>, Ukraine., January 1, 1933. Public Domain.</a:t>
            </a:r>
            <a:endParaRPr sz="1200">
              <a:solidFill>
                <a:schemeClr val="dk1"/>
              </a:solidFill>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49"/>
          <p:cNvSpPr txBox="1"/>
          <p:nvPr/>
        </p:nvSpPr>
        <p:spPr>
          <a:xfrm>
            <a:off x="895670" y="1219390"/>
            <a:ext cx="7352700" cy="29091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During the peak of Holodomor, about 28,000 Ukrainians died per day in June 1933</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Approximately 3.9 million died </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The Soviets collected 4.27 million tons of grain from Ukraine in 1932</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Soviet records show that in January of 1933, there was enough grain to feed over 10 million people</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Rejected foreign aid for the famine</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Sold the grain to other </a:t>
            </a:r>
            <a:r>
              <a:rPr lang="en" sz="2100">
                <a:solidFill>
                  <a:srgbClr val="231F20"/>
                </a:solidFill>
                <a:latin typeface="Inter"/>
                <a:ea typeface="Inter"/>
                <a:cs typeface="Inter"/>
                <a:sym typeface="Inter"/>
              </a:rPr>
              <a:t>countries for profit</a:t>
            </a:r>
            <a:endParaRPr sz="2100">
              <a:solidFill>
                <a:srgbClr val="231F20"/>
              </a:solidFill>
              <a:latin typeface="Inter"/>
              <a:ea typeface="Inter"/>
              <a:cs typeface="Inter"/>
              <a:sym typeface="Inter"/>
            </a:endParaRPr>
          </a:p>
        </p:txBody>
      </p:sp>
      <p:sp>
        <p:nvSpPr>
          <p:cNvPr id="621" name="Google Shape;621;p4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622" name="Google Shape;622;p49"/>
          <p:cNvGrpSpPr/>
          <p:nvPr/>
        </p:nvGrpSpPr>
        <p:grpSpPr>
          <a:xfrm>
            <a:off x="-127008" y="4615004"/>
            <a:ext cx="9398022" cy="468724"/>
            <a:chOff x="204" y="0"/>
            <a:chExt cx="25061391" cy="1249931"/>
          </a:xfrm>
        </p:grpSpPr>
        <p:grpSp>
          <p:nvGrpSpPr>
            <p:cNvPr id="623" name="Google Shape;623;p49"/>
            <p:cNvGrpSpPr/>
            <p:nvPr/>
          </p:nvGrpSpPr>
          <p:grpSpPr>
            <a:xfrm rot="5400000">
              <a:off x="12002369" y="-11663474"/>
              <a:ext cx="1249931" cy="24576878"/>
              <a:chOff x="0" y="-38100"/>
              <a:chExt cx="246900" cy="4854692"/>
            </a:xfrm>
          </p:grpSpPr>
          <p:sp>
            <p:nvSpPr>
              <p:cNvPr id="624" name="Google Shape;624;p4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25" name="Google Shape;625;p4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26" name="Google Shape;626;p4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27" name="Google Shape;627;p4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28" name="Google Shape;628;p4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29" name="Google Shape;629;p49"/>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DEATH BY STARVATION</a:t>
            </a:r>
            <a:endParaRPr sz="700"/>
          </a:p>
        </p:txBody>
      </p:sp>
      <p:grpSp>
        <p:nvGrpSpPr>
          <p:cNvPr id="630" name="Google Shape;630;p49"/>
          <p:cNvGrpSpPr/>
          <p:nvPr/>
        </p:nvGrpSpPr>
        <p:grpSpPr>
          <a:xfrm>
            <a:off x="7929578" y="-49020"/>
            <a:ext cx="781313" cy="885635"/>
            <a:chOff x="0" y="-130721"/>
            <a:chExt cx="2083500" cy="2361695"/>
          </a:xfrm>
        </p:grpSpPr>
        <p:grpSp>
          <p:nvGrpSpPr>
            <p:cNvPr id="631" name="Google Shape;631;p49"/>
            <p:cNvGrpSpPr/>
            <p:nvPr/>
          </p:nvGrpSpPr>
          <p:grpSpPr>
            <a:xfrm>
              <a:off x="75599" y="-130721"/>
              <a:ext cx="1932614" cy="2361695"/>
              <a:chOff x="0" y="-47625"/>
              <a:chExt cx="704100" cy="860425"/>
            </a:xfrm>
          </p:grpSpPr>
          <p:sp>
            <p:nvSpPr>
              <p:cNvPr id="632" name="Google Shape;632;p4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33" name="Google Shape;633;p4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34" name="Google Shape;634;p4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635" name="Google Shape;635;p4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50"/>
          <p:cNvSpPr txBox="1"/>
          <p:nvPr/>
        </p:nvSpPr>
        <p:spPr>
          <a:xfrm>
            <a:off x="362275" y="1219400"/>
            <a:ext cx="7962900" cy="25860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Ended in 1933; collectivization of all farms complete and all farmers worked for the state</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Approximately 13.3% of Ukraine’s population died </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Percentages vary by region in Ukraine, in some places up to 29%</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Push for a new “Soviet Identity” wiped out the culture of the surviving Ukrainian people</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Push to use Russian </a:t>
            </a:r>
            <a:r>
              <a:rPr lang="en" sz="2100">
                <a:solidFill>
                  <a:srgbClr val="231F20"/>
                </a:solidFill>
                <a:latin typeface="Inter"/>
                <a:ea typeface="Inter"/>
                <a:cs typeface="Inter"/>
                <a:sym typeface="Inter"/>
              </a:rPr>
              <a:t>language</a:t>
            </a:r>
            <a:r>
              <a:rPr lang="en" sz="2100">
                <a:solidFill>
                  <a:srgbClr val="231F20"/>
                </a:solidFill>
                <a:latin typeface="Inter"/>
                <a:ea typeface="Inter"/>
                <a:cs typeface="Inter"/>
                <a:sym typeface="Inter"/>
              </a:rPr>
              <a:t> </a:t>
            </a:r>
            <a:endParaRPr sz="2100">
              <a:solidFill>
                <a:srgbClr val="231F20"/>
              </a:solidFill>
              <a:latin typeface="Inter"/>
              <a:ea typeface="Inter"/>
              <a:cs typeface="Inter"/>
              <a:sym typeface="Inter"/>
            </a:endParaRPr>
          </a:p>
        </p:txBody>
      </p:sp>
      <p:sp>
        <p:nvSpPr>
          <p:cNvPr id="641" name="Google Shape;641;p5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642" name="Google Shape;642;p50"/>
          <p:cNvGrpSpPr/>
          <p:nvPr/>
        </p:nvGrpSpPr>
        <p:grpSpPr>
          <a:xfrm>
            <a:off x="-127008" y="4615004"/>
            <a:ext cx="9398022" cy="468724"/>
            <a:chOff x="204" y="0"/>
            <a:chExt cx="25061391" cy="1249931"/>
          </a:xfrm>
        </p:grpSpPr>
        <p:grpSp>
          <p:nvGrpSpPr>
            <p:cNvPr id="643" name="Google Shape;643;p50"/>
            <p:cNvGrpSpPr/>
            <p:nvPr/>
          </p:nvGrpSpPr>
          <p:grpSpPr>
            <a:xfrm rot="5400000">
              <a:off x="12002369" y="-11663474"/>
              <a:ext cx="1249931" cy="24576878"/>
              <a:chOff x="0" y="-38100"/>
              <a:chExt cx="246900" cy="4854692"/>
            </a:xfrm>
          </p:grpSpPr>
          <p:sp>
            <p:nvSpPr>
              <p:cNvPr id="644" name="Google Shape;644;p5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45" name="Google Shape;645;p5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46" name="Google Shape;646;p5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47" name="Google Shape;647;p5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48" name="Google Shape;648;p5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49" name="Google Shape;649;p5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AFTERMATH</a:t>
            </a:r>
            <a:endParaRPr sz="700"/>
          </a:p>
        </p:txBody>
      </p:sp>
      <p:grpSp>
        <p:nvGrpSpPr>
          <p:cNvPr id="650" name="Google Shape;650;p50"/>
          <p:cNvGrpSpPr/>
          <p:nvPr/>
        </p:nvGrpSpPr>
        <p:grpSpPr>
          <a:xfrm>
            <a:off x="7929578" y="-49020"/>
            <a:ext cx="781313" cy="885635"/>
            <a:chOff x="0" y="-130721"/>
            <a:chExt cx="2083500" cy="2361695"/>
          </a:xfrm>
        </p:grpSpPr>
        <p:grpSp>
          <p:nvGrpSpPr>
            <p:cNvPr id="651" name="Google Shape;651;p50"/>
            <p:cNvGrpSpPr/>
            <p:nvPr/>
          </p:nvGrpSpPr>
          <p:grpSpPr>
            <a:xfrm>
              <a:off x="75599" y="-130721"/>
              <a:ext cx="1932614" cy="2361695"/>
              <a:chOff x="0" y="-47625"/>
              <a:chExt cx="704100" cy="860425"/>
            </a:xfrm>
          </p:grpSpPr>
          <p:sp>
            <p:nvSpPr>
              <p:cNvPr id="652" name="Google Shape;652;p5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53" name="Google Shape;653;p5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54" name="Google Shape;654;p5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655" name="Google Shape;655;p5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p51"/>
          <p:cNvSpPr txBox="1"/>
          <p:nvPr/>
        </p:nvSpPr>
        <p:spPr>
          <a:xfrm>
            <a:off x="286075" y="914600"/>
            <a:ext cx="4171500" cy="3663300"/>
          </a:xfrm>
          <a:prstGeom prst="rect">
            <a:avLst/>
          </a:prstGeom>
          <a:noFill/>
          <a:ln>
            <a:noFill/>
          </a:ln>
        </p:spPr>
        <p:txBody>
          <a:bodyPr anchorCtr="0" anchor="t" bIns="0" lIns="0" spcFirstLastPara="1" rIns="0" wrap="square" tIns="0">
            <a:spAutoFit/>
          </a:bodyPr>
          <a:lstStyle/>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Soviet government and Communist Party denied the famine existed during the time of the Holodomor</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Specific instructions to avoid the word “famine” in government and military documents, as well as medical records and statistics</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Holodomor kept out of public discourse until shortly before Ukrainian independence in 1991</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Today, Russia admits there was a famine, but refuses to acknowledge it was deliberate</a:t>
            </a:r>
            <a:endParaRPr sz="1700">
              <a:solidFill>
                <a:srgbClr val="231F20"/>
              </a:solidFill>
              <a:latin typeface="Inter"/>
              <a:ea typeface="Inter"/>
              <a:cs typeface="Inter"/>
              <a:sym typeface="Inter"/>
            </a:endParaRPr>
          </a:p>
        </p:txBody>
      </p:sp>
      <p:sp>
        <p:nvSpPr>
          <p:cNvPr id="661" name="Google Shape;661;p5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662" name="Google Shape;662;p51"/>
          <p:cNvGrpSpPr/>
          <p:nvPr/>
        </p:nvGrpSpPr>
        <p:grpSpPr>
          <a:xfrm>
            <a:off x="-127008" y="4615004"/>
            <a:ext cx="9398022" cy="468724"/>
            <a:chOff x="204" y="0"/>
            <a:chExt cx="25061391" cy="1249931"/>
          </a:xfrm>
        </p:grpSpPr>
        <p:grpSp>
          <p:nvGrpSpPr>
            <p:cNvPr id="663" name="Google Shape;663;p51"/>
            <p:cNvGrpSpPr/>
            <p:nvPr/>
          </p:nvGrpSpPr>
          <p:grpSpPr>
            <a:xfrm rot="5400000">
              <a:off x="12002369" y="-11663474"/>
              <a:ext cx="1249931" cy="24576878"/>
              <a:chOff x="0" y="-38100"/>
              <a:chExt cx="246900" cy="4854692"/>
            </a:xfrm>
          </p:grpSpPr>
          <p:sp>
            <p:nvSpPr>
              <p:cNvPr id="664" name="Google Shape;664;p5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65" name="Google Shape;665;p5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66" name="Google Shape;666;p5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67" name="Google Shape;667;p5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68" name="Google Shape;668;p5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69" name="Google Shape;669;p51"/>
          <p:cNvSpPr txBox="1"/>
          <p:nvPr/>
        </p:nvSpPr>
        <p:spPr>
          <a:xfrm>
            <a:off x="1276990" y="1333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DENIAL</a:t>
            </a:r>
            <a:endParaRPr sz="700"/>
          </a:p>
        </p:txBody>
      </p:sp>
      <p:grpSp>
        <p:nvGrpSpPr>
          <p:cNvPr id="670" name="Google Shape;670;p51"/>
          <p:cNvGrpSpPr/>
          <p:nvPr/>
        </p:nvGrpSpPr>
        <p:grpSpPr>
          <a:xfrm>
            <a:off x="7929578" y="-49020"/>
            <a:ext cx="781313" cy="885635"/>
            <a:chOff x="0" y="-130721"/>
            <a:chExt cx="2083500" cy="2361695"/>
          </a:xfrm>
        </p:grpSpPr>
        <p:grpSp>
          <p:nvGrpSpPr>
            <p:cNvPr id="671" name="Google Shape;671;p51"/>
            <p:cNvGrpSpPr/>
            <p:nvPr/>
          </p:nvGrpSpPr>
          <p:grpSpPr>
            <a:xfrm>
              <a:off x="75599" y="-130721"/>
              <a:ext cx="1932614" cy="2361695"/>
              <a:chOff x="0" y="-47625"/>
              <a:chExt cx="704100" cy="860425"/>
            </a:xfrm>
          </p:grpSpPr>
          <p:sp>
            <p:nvSpPr>
              <p:cNvPr id="672" name="Google Shape;672;p5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73" name="Google Shape;673;p5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74" name="Google Shape;674;p5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9</a:t>
              </a:r>
              <a:endParaRPr sz="700">
                <a:solidFill>
                  <a:schemeClr val="lt1"/>
                </a:solidFill>
              </a:endParaRPr>
            </a:p>
          </p:txBody>
        </p:sp>
      </p:grpSp>
      <p:sp>
        <p:nvSpPr>
          <p:cNvPr id="675" name="Google Shape;675;p5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676" name="Google Shape;676;p51"/>
          <p:cNvPicPr preferRelativeResize="0"/>
          <p:nvPr/>
        </p:nvPicPr>
        <p:blipFill>
          <a:blip r:embed="rId4">
            <a:alphaModFix/>
          </a:blip>
          <a:stretch>
            <a:fillRect/>
          </a:stretch>
        </p:blipFill>
        <p:spPr>
          <a:xfrm>
            <a:off x="4572000" y="1084648"/>
            <a:ext cx="4572000" cy="2179324"/>
          </a:xfrm>
          <a:prstGeom prst="rect">
            <a:avLst/>
          </a:prstGeom>
          <a:noFill/>
          <a:ln>
            <a:noFill/>
          </a:ln>
        </p:spPr>
      </p:pic>
      <p:sp>
        <p:nvSpPr>
          <p:cNvPr id="677" name="Google Shape;677;p51"/>
          <p:cNvSpPr txBox="1"/>
          <p:nvPr/>
        </p:nvSpPr>
        <p:spPr>
          <a:xfrm>
            <a:off x="4623625" y="3780200"/>
            <a:ext cx="4520400" cy="27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Виктор Не Вацко, “Countries that officially or partially recognize the Holodomor as genocide of the Ukrainian people,” March 17, 2023. CC BY-SA 4.0.</a:t>
            </a:r>
            <a:endParaRPr sz="1200">
              <a:solidFill>
                <a:schemeClr val="dk1"/>
              </a:solidFill>
              <a:latin typeface="Inter"/>
              <a:ea typeface="Inter"/>
              <a:cs typeface="Inter"/>
              <a:sym typeface="Inter"/>
            </a:endParaRPr>
          </a:p>
        </p:txBody>
      </p:sp>
      <p:cxnSp>
        <p:nvCxnSpPr>
          <p:cNvPr id="678" name="Google Shape;678;p51"/>
          <p:cNvCxnSpPr/>
          <p:nvPr/>
        </p:nvCxnSpPr>
        <p:spPr>
          <a:xfrm>
            <a:off x="5668900" y="644325"/>
            <a:ext cx="1833600" cy="729900"/>
          </a:xfrm>
          <a:prstGeom prst="straightConnector1">
            <a:avLst/>
          </a:prstGeom>
          <a:noFill/>
          <a:ln cap="flat" cmpd="sng" w="38100">
            <a:solidFill>
              <a:srgbClr val="E95C3D"/>
            </a:solidFill>
            <a:prstDash val="solid"/>
            <a:round/>
            <a:headEnd len="med" w="med" type="none"/>
            <a:tailEnd len="med" w="med" type="triangle"/>
          </a:ln>
        </p:spPr>
      </p:cxn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p52"/>
          <p:cNvSpPr txBox="1"/>
          <p:nvPr/>
        </p:nvSpPr>
        <p:spPr>
          <a:xfrm>
            <a:off x="895670" y="1447990"/>
            <a:ext cx="7352700" cy="1108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Use the websites below to help you with your research:</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Holodomor (University of Minnesota) </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4"/>
              </a:rPr>
              <a:t>Holodomor History (Holodomor Museum)</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5"/>
              </a:rPr>
              <a:t>The Great Famine Project (Harvard University)</a:t>
            </a:r>
            <a:endParaRPr sz="1800">
              <a:solidFill>
                <a:srgbClr val="231F20"/>
              </a:solidFill>
              <a:latin typeface="Inter"/>
              <a:ea typeface="Inter"/>
              <a:cs typeface="Inter"/>
              <a:sym typeface="Inter"/>
            </a:endParaRPr>
          </a:p>
        </p:txBody>
      </p:sp>
      <p:sp>
        <p:nvSpPr>
          <p:cNvPr id="684" name="Google Shape;684;p5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grpSp>
        <p:nvGrpSpPr>
          <p:cNvPr id="685" name="Google Shape;685;p52"/>
          <p:cNvGrpSpPr/>
          <p:nvPr/>
        </p:nvGrpSpPr>
        <p:grpSpPr>
          <a:xfrm>
            <a:off x="-127008" y="4615004"/>
            <a:ext cx="9398022" cy="468724"/>
            <a:chOff x="204" y="0"/>
            <a:chExt cx="25061391" cy="1249931"/>
          </a:xfrm>
        </p:grpSpPr>
        <p:grpSp>
          <p:nvGrpSpPr>
            <p:cNvPr id="686" name="Google Shape;686;p52"/>
            <p:cNvGrpSpPr/>
            <p:nvPr/>
          </p:nvGrpSpPr>
          <p:grpSpPr>
            <a:xfrm rot="5400000">
              <a:off x="12002369" y="-11663474"/>
              <a:ext cx="1249931" cy="24576878"/>
              <a:chOff x="0" y="-38100"/>
              <a:chExt cx="246900" cy="4854692"/>
            </a:xfrm>
          </p:grpSpPr>
          <p:sp>
            <p:nvSpPr>
              <p:cNvPr id="687" name="Google Shape;687;p5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88" name="Google Shape;688;p5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89" name="Google Shape;689;p5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90" name="Google Shape;690;p5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91" name="Google Shape;691;p5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692" name="Google Shape;692;p52"/>
          <p:cNvGrpSpPr/>
          <p:nvPr/>
        </p:nvGrpSpPr>
        <p:grpSpPr>
          <a:xfrm>
            <a:off x="7929578" y="-49020"/>
            <a:ext cx="781313" cy="885635"/>
            <a:chOff x="0" y="-130721"/>
            <a:chExt cx="2083500" cy="2361695"/>
          </a:xfrm>
        </p:grpSpPr>
        <p:grpSp>
          <p:nvGrpSpPr>
            <p:cNvPr id="693" name="Google Shape;693;p52"/>
            <p:cNvGrpSpPr/>
            <p:nvPr/>
          </p:nvGrpSpPr>
          <p:grpSpPr>
            <a:xfrm>
              <a:off x="75599" y="-130721"/>
              <a:ext cx="1932614" cy="2361695"/>
              <a:chOff x="0" y="-47625"/>
              <a:chExt cx="704100" cy="860425"/>
            </a:xfrm>
          </p:grpSpPr>
          <p:sp>
            <p:nvSpPr>
              <p:cNvPr id="694" name="Google Shape;694;p5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5" name="Google Shape;695;p5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96" name="Google Shape;696;p5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10</a:t>
              </a:r>
              <a:endParaRPr sz="700">
                <a:solidFill>
                  <a:schemeClr val="lt1"/>
                </a:solidFill>
              </a:endParaRPr>
            </a:p>
          </p:txBody>
        </p:sp>
      </p:grpSp>
      <p:sp>
        <p:nvSpPr>
          <p:cNvPr id="697" name="Google Shape;697;p5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sp>
        <p:nvSpPr>
          <p:cNvPr id="698" name="Google Shape;698;p52"/>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ADDITIONAL RESEARCH</a:t>
            </a:r>
            <a:endParaRPr sz="7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7"/>
          <p:cNvSpPr txBox="1"/>
          <p:nvPr/>
        </p:nvSpPr>
        <p:spPr>
          <a:xfrm>
            <a:off x="895670" y="914590"/>
            <a:ext cx="7352700" cy="877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i="1" lang="en" sz="1900">
                <a:solidFill>
                  <a:srgbClr val="231F20"/>
                </a:solidFill>
                <a:latin typeface="Inter"/>
                <a:ea typeface="Inter"/>
                <a:cs typeface="Inter"/>
                <a:sym typeface="Inter"/>
              </a:rPr>
              <a:t>The United Nations defines genocide as a crime committed with the intent to destroy a national, ethnic, racial, or religious group, in whole or in part</a:t>
            </a:r>
            <a:endParaRPr i="1" sz="1900">
              <a:solidFill>
                <a:srgbClr val="231F20"/>
              </a:solidFill>
              <a:latin typeface="Inter"/>
              <a:ea typeface="Inter"/>
              <a:cs typeface="Inter"/>
              <a:sym typeface="Inter"/>
            </a:endParaRPr>
          </a:p>
        </p:txBody>
      </p:sp>
      <p:sp>
        <p:nvSpPr>
          <p:cNvPr id="171" name="Google Shape;171;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2" name="Google Shape;172;p27"/>
          <p:cNvGrpSpPr/>
          <p:nvPr/>
        </p:nvGrpSpPr>
        <p:grpSpPr>
          <a:xfrm>
            <a:off x="-127008" y="4615004"/>
            <a:ext cx="9398022" cy="468724"/>
            <a:chOff x="204" y="0"/>
            <a:chExt cx="25061391" cy="1249931"/>
          </a:xfrm>
        </p:grpSpPr>
        <p:grpSp>
          <p:nvGrpSpPr>
            <p:cNvPr id="173" name="Google Shape;173;p27"/>
            <p:cNvGrpSpPr/>
            <p:nvPr/>
          </p:nvGrpSpPr>
          <p:grpSpPr>
            <a:xfrm rot="5400000">
              <a:off x="12002369" y="-11663474"/>
              <a:ext cx="1249931" cy="24576878"/>
              <a:chOff x="0" y="-38100"/>
              <a:chExt cx="246900" cy="4854692"/>
            </a:xfrm>
          </p:grpSpPr>
          <p:sp>
            <p:nvSpPr>
              <p:cNvPr id="174" name="Google Shape;174;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5" name="Google Shape;175;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6" name="Google Shape;176;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77" name="Google Shape;177;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8" name="Google Shape;178;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79" name="Google Shape;179;p27"/>
          <p:cNvGrpSpPr/>
          <p:nvPr/>
        </p:nvGrpSpPr>
        <p:grpSpPr>
          <a:xfrm>
            <a:off x="7929578" y="-49020"/>
            <a:ext cx="781313" cy="885635"/>
            <a:chOff x="0" y="-130721"/>
            <a:chExt cx="2083500" cy="2361695"/>
          </a:xfrm>
        </p:grpSpPr>
        <p:grpSp>
          <p:nvGrpSpPr>
            <p:cNvPr id="180" name="Google Shape;180;p27"/>
            <p:cNvGrpSpPr/>
            <p:nvPr/>
          </p:nvGrpSpPr>
          <p:grpSpPr>
            <a:xfrm>
              <a:off x="75599" y="-130721"/>
              <a:ext cx="1932614" cy="2361695"/>
              <a:chOff x="0" y="-47625"/>
              <a:chExt cx="704100" cy="860425"/>
            </a:xfrm>
          </p:grpSpPr>
          <p:sp>
            <p:nvSpPr>
              <p:cNvPr id="181" name="Google Shape;181;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2" name="Google Shape;182;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3" name="Google Shape;183;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184" name="Google Shape;184;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85" name="Google Shape;185;p27"/>
          <p:cNvSpPr txBox="1"/>
          <p:nvPr/>
        </p:nvSpPr>
        <p:spPr>
          <a:xfrm>
            <a:off x="1276990" y="1333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GENOCIDE</a:t>
            </a:r>
            <a:endParaRPr sz="700"/>
          </a:p>
        </p:txBody>
      </p:sp>
      <p:sp>
        <p:nvSpPr>
          <p:cNvPr id="186" name="Google Shape;186;p27"/>
          <p:cNvSpPr txBox="1"/>
          <p:nvPr/>
        </p:nvSpPr>
        <p:spPr>
          <a:xfrm>
            <a:off x="315900" y="2130381"/>
            <a:ext cx="4256100" cy="198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rgbClr val="000000"/>
                </a:solidFill>
                <a:latin typeface="Halant"/>
                <a:ea typeface="Halant"/>
                <a:cs typeface="Halant"/>
                <a:sym typeface="Halant"/>
              </a:rPr>
              <a:t>While watching the video, follow along with the transcript and answer the questions provided on the student worksheet.</a:t>
            </a:r>
            <a:endParaRPr b="1" sz="2400">
              <a:solidFill>
                <a:srgbClr val="000000"/>
              </a:solidFill>
              <a:latin typeface="Halant"/>
              <a:ea typeface="Halant"/>
              <a:cs typeface="Halant"/>
              <a:sym typeface="Halant"/>
            </a:endParaRPr>
          </a:p>
        </p:txBody>
      </p:sp>
      <p:pic>
        <p:nvPicPr>
          <p:cNvPr descr="The United Nations adopted the Convention on the Prevention of Genocide in 1948. Its historical origins and provisions - as well as the failures to prevent genocide in recent decades - illuminate the challenges facing the world today. In the face of prevailing risk, the United Nations Special Adviser on the Prevention of Genocide, Adama Dieng, calls for all people to take a stand against this crime." id="187" name="Google Shape;187;p27" title="How Genocide Became Part of International Law | United Nations">
            <a:hlinkClick r:id="rId4"/>
          </p:cNvPr>
          <p:cNvPicPr preferRelativeResize="0"/>
          <p:nvPr/>
        </p:nvPicPr>
        <p:blipFill>
          <a:blip r:embed="rId5">
            <a:alphaModFix/>
          </a:blip>
          <a:stretch>
            <a:fillRect/>
          </a:stretch>
        </p:blipFill>
        <p:spPr>
          <a:xfrm>
            <a:off x="4724400" y="1944506"/>
            <a:ext cx="4190500" cy="23571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1000"/>
                                        <p:tgtEl>
                                          <p:spTgt spid="1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8"/>
          <p:cNvSpPr txBox="1"/>
          <p:nvPr/>
        </p:nvSpPr>
        <p:spPr>
          <a:xfrm>
            <a:off x="133675" y="1448000"/>
            <a:ext cx="3934200" cy="27705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Created by activist &amp; academic Gregory H. Stanton</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Argues that genocide is a process that occurs in 10 stages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Stages do not have to occur in a linear progression</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Prevention can happen at any stage</a:t>
            </a:r>
            <a:endParaRPr sz="1800">
              <a:solidFill>
                <a:srgbClr val="231F20"/>
              </a:solidFill>
              <a:latin typeface="Inter"/>
              <a:ea typeface="Inter"/>
              <a:cs typeface="Inter"/>
              <a:sym typeface="Inter"/>
            </a:endParaRPr>
          </a:p>
        </p:txBody>
      </p:sp>
      <p:sp>
        <p:nvSpPr>
          <p:cNvPr id="193" name="Google Shape;193;p2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4" name="Google Shape;194;p28"/>
          <p:cNvGrpSpPr/>
          <p:nvPr/>
        </p:nvGrpSpPr>
        <p:grpSpPr>
          <a:xfrm>
            <a:off x="-127008" y="4615004"/>
            <a:ext cx="9398022" cy="468724"/>
            <a:chOff x="204" y="0"/>
            <a:chExt cx="25061391" cy="1249931"/>
          </a:xfrm>
        </p:grpSpPr>
        <p:grpSp>
          <p:nvGrpSpPr>
            <p:cNvPr id="195" name="Google Shape;195;p28"/>
            <p:cNvGrpSpPr/>
            <p:nvPr/>
          </p:nvGrpSpPr>
          <p:grpSpPr>
            <a:xfrm rot="5400000">
              <a:off x="12002369" y="-11663474"/>
              <a:ext cx="1249931" cy="24576878"/>
              <a:chOff x="0" y="-38100"/>
              <a:chExt cx="246900" cy="4854692"/>
            </a:xfrm>
          </p:grpSpPr>
          <p:sp>
            <p:nvSpPr>
              <p:cNvPr id="196" name="Google Shape;196;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7" name="Google Shape;197;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8" name="Google Shape;198;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99" name="Google Shape;199;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0" name="Google Shape;200;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01" name="Google Shape;201;p28"/>
          <p:cNvGrpSpPr/>
          <p:nvPr/>
        </p:nvGrpSpPr>
        <p:grpSpPr>
          <a:xfrm>
            <a:off x="7929578" y="-49020"/>
            <a:ext cx="781313" cy="885635"/>
            <a:chOff x="0" y="-130721"/>
            <a:chExt cx="2083500" cy="2361695"/>
          </a:xfrm>
        </p:grpSpPr>
        <p:grpSp>
          <p:nvGrpSpPr>
            <p:cNvPr id="202" name="Google Shape;202;p28"/>
            <p:cNvGrpSpPr/>
            <p:nvPr/>
          </p:nvGrpSpPr>
          <p:grpSpPr>
            <a:xfrm>
              <a:off x="75599" y="-130721"/>
              <a:ext cx="1932614" cy="2361695"/>
              <a:chOff x="0" y="-47625"/>
              <a:chExt cx="704100" cy="860425"/>
            </a:xfrm>
          </p:grpSpPr>
          <p:sp>
            <p:nvSpPr>
              <p:cNvPr id="203" name="Google Shape;203;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4" name="Google Shape;204;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5" name="Google Shape;205;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206" name="Google Shape;206;p2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07" name="Google Shape;207;p2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10 STAGES OF GENOCIDE</a:t>
            </a:r>
            <a:endParaRPr sz="700"/>
          </a:p>
        </p:txBody>
      </p:sp>
      <p:pic>
        <p:nvPicPr>
          <p:cNvPr id="208" name="Google Shape;208;p28"/>
          <p:cNvPicPr preferRelativeResize="0"/>
          <p:nvPr/>
        </p:nvPicPr>
        <p:blipFill>
          <a:blip r:embed="rId4">
            <a:alphaModFix/>
          </a:blip>
          <a:stretch>
            <a:fillRect/>
          </a:stretch>
        </p:blipFill>
        <p:spPr>
          <a:xfrm>
            <a:off x="4258600" y="1097525"/>
            <a:ext cx="4452299" cy="3148425"/>
          </a:xfrm>
          <a:prstGeom prst="rect">
            <a:avLst/>
          </a:prstGeom>
          <a:noFill/>
          <a:ln cap="flat" cmpd="sng" w="19050">
            <a:solidFill>
              <a:schemeClr val="dk1"/>
            </a:solidFill>
            <a:prstDash val="solid"/>
            <a:round/>
            <a:headEnd len="sm" w="sm" type="none"/>
            <a:tailEnd len="sm" w="sm" type="none"/>
          </a:ln>
        </p:spPr>
      </p:pic>
      <p:sp>
        <p:nvSpPr>
          <p:cNvPr id="209" name="Google Shape;209;p28"/>
          <p:cNvSpPr txBox="1"/>
          <p:nvPr/>
        </p:nvSpPr>
        <p:spPr>
          <a:xfrm>
            <a:off x="3636400" y="4277950"/>
            <a:ext cx="5251200" cy="23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Holocaust Memorial Trust, “The Ten Stages of Genocide.”</a:t>
            </a:r>
            <a:endParaRPr sz="12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9"/>
          <p:cNvSpPr/>
          <p:nvPr/>
        </p:nvSpPr>
        <p:spPr>
          <a:xfrm>
            <a:off x="-1310350" y="-4007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15" name="Google Shape;215;p29"/>
          <p:cNvSpPr txBox="1"/>
          <p:nvPr/>
        </p:nvSpPr>
        <p:spPr>
          <a:xfrm>
            <a:off x="223837" y="1447988"/>
            <a:ext cx="5256000" cy="2252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2300">
                <a:solidFill>
                  <a:schemeClr val="dk1"/>
                </a:solidFill>
                <a:latin typeface="Inter"/>
                <a:ea typeface="Inter"/>
                <a:cs typeface="Inter"/>
                <a:sym typeface="Inter"/>
              </a:rPr>
              <a:t>Directions:</a:t>
            </a:r>
            <a:r>
              <a:rPr lang="en" sz="2300">
                <a:solidFill>
                  <a:schemeClr val="dk1"/>
                </a:solidFill>
                <a:latin typeface="Inter"/>
                <a:ea typeface="Inter"/>
                <a:cs typeface="Inter"/>
                <a:sym typeface="Inter"/>
              </a:rPr>
              <a:t> With a partner, visit the Ten Stages of Genocide Exhibit from the Montreal Holocaust Museum.</a:t>
            </a:r>
            <a:r>
              <a:rPr lang="en" sz="2300">
                <a:solidFill>
                  <a:schemeClr val="dk1"/>
                </a:solidFill>
                <a:latin typeface="Inter"/>
                <a:ea typeface="Inter"/>
                <a:cs typeface="Inter"/>
                <a:sym typeface="Inter"/>
              </a:rPr>
              <a:t> </a:t>
            </a:r>
            <a:endParaRPr sz="2300">
              <a:solidFill>
                <a:schemeClr val="dk1"/>
              </a:solidFill>
              <a:latin typeface="Inter"/>
              <a:ea typeface="Inter"/>
              <a:cs typeface="Inter"/>
              <a:sym typeface="Inter"/>
            </a:endParaRPr>
          </a:p>
          <a:p>
            <a:pPr indent="0" lvl="0" marL="0" rtl="0" algn="l">
              <a:spcBef>
                <a:spcPts val="500"/>
              </a:spcBef>
              <a:spcAft>
                <a:spcPts val="0"/>
              </a:spcAft>
              <a:buSzPts val="600"/>
              <a:buNone/>
            </a:pPr>
            <a:r>
              <a:t/>
            </a:r>
            <a:endParaRPr sz="2300">
              <a:solidFill>
                <a:schemeClr val="dk1"/>
              </a:solidFill>
              <a:latin typeface="Inter"/>
              <a:ea typeface="Inter"/>
              <a:cs typeface="Inter"/>
              <a:sym typeface="Inter"/>
            </a:endParaRPr>
          </a:p>
          <a:p>
            <a:pPr indent="0" lvl="0" marL="0" rtl="0" algn="l">
              <a:spcBef>
                <a:spcPts val="500"/>
              </a:spcBef>
              <a:spcAft>
                <a:spcPts val="500"/>
              </a:spcAft>
              <a:buSzPts val="600"/>
              <a:buNone/>
            </a:pPr>
            <a:r>
              <a:rPr lang="en" sz="2300">
                <a:solidFill>
                  <a:schemeClr val="dk1"/>
                </a:solidFill>
                <a:latin typeface="Inter"/>
                <a:ea typeface="Inter"/>
                <a:cs typeface="Inter"/>
                <a:sym typeface="Inter"/>
              </a:rPr>
              <a:t>Fill out the graphic organizer for each stage of genocide.</a:t>
            </a:r>
            <a:endParaRPr sz="2300">
              <a:solidFill>
                <a:schemeClr val="dk1"/>
              </a:solidFill>
              <a:latin typeface="Inter"/>
              <a:ea typeface="Inter"/>
              <a:cs typeface="Inter"/>
              <a:sym typeface="Inter"/>
            </a:endParaRPr>
          </a:p>
        </p:txBody>
      </p:sp>
      <p:grpSp>
        <p:nvGrpSpPr>
          <p:cNvPr id="216" name="Google Shape;216;p29"/>
          <p:cNvGrpSpPr/>
          <p:nvPr/>
        </p:nvGrpSpPr>
        <p:grpSpPr>
          <a:xfrm>
            <a:off x="-127008" y="4615004"/>
            <a:ext cx="9398022" cy="468724"/>
            <a:chOff x="204" y="0"/>
            <a:chExt cx="25061391" cy="1249931"/>
          </a:xfrm>
        </p:grpSpPr>
        <p:grpSp>
          <p:nvGrpSpPr>
            <p:cNvPr id="217" name="Google Shape;217;p29"/>
            <p:cNvGrpSpPr/>
            <p:nvPr/>
          </p:nvGrpSpPr>
          <p:grpSpPr>
            <a:xfrm rot="5400000">
              <a:off x="12002369" y="-11663474"/>
              <a:ext cx="1249931" cy="24576878"/>
              <a:chOff x="0" y="-38100"/>
              <a:chExt cx="246900" cy="4854692"/>
            </a:xfrm>
          </p:grpSpPr>
          <p:sp>
            <p:nvSpPr>
              <p:cNvPr id="218" name="Google Shape;218;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9" name="Google Shape;219;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0" name="Google Shape;220;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21" name="Google Shape;221;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2" name="Google Shape;222;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23" name="Google Shape;223;p29"/>
          <p:cNvGrpSpPr/>
          <p:nvPr/>
        </p:nvGrpSpPr>
        <p:grpSpPr>
          <a:xfrm>
            <a:off x="7929578" y="-49020"/>
            <a:ext cx="781313" cy="885635"/>
            <a:chOff x="0" y="-130721"/>
            <a:chExt cx="2083500" cy="2361695"/>
          </a:xfrm>
        </p:grpSpPr>
        <p:grpSp>
          <p:nvGrpSpPr>
            <p:cNvPr id="224" name="Google Shape;224;p29"/>
            <p:cNvGrpSpPr/>
            <p:nvPr/>
          </p:nvGrpSpPr>
          <p:grpSpPr>
            <a:xfrm>
              <a:off x="75599" y="-130721"/>
              <a:ext cx="1932614" cy="2361695"/>
              <a:chOff x="0" y="-47625"/>
              <a:chExt cx="704100" cy="860425"/>
            </a:xfrm>
          </p:grpSpPr>
          <p:sp>
            <p:nvSpPr>
              <p:cNvPr id="225" name="Google Shape;225;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6" name="Google Shape;226;p2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227" name="Google Shape;227;p2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4</a:t>
              </a:r>
              <a:endParaRPr sz="700"/>
            </a:p>
          </p:txBody>
        </p:sp>
      </p:grpSp>
      <p:sp>
        <p:nvSpPr>
          <p:cNvPr id="228" name="Google Shape;228;p29"/>
          <p:cNvSpPr/>
          <p:nvPr/>
        </p:nvSpPr>
        <p:spPr>
          <a:xfrm>
            <a:off x="6800850" y="3071030"/>
            <a:ext cx="3657600" cy="1238891"/>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29" name="Google Shape;229;p29"/>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10 STAGES OF GENOCIDE</a:t>
            </a:r>
            <a:endParaRPr sz="700"/>
          </a:p>
        </p:txBody>
      </p:sp>
      <p:pic>
        <p:nvPicPr>
          <p:cNvPr id="230" name="Google Shape;230;p29"/>
          <p:cNvPicPr preferRelativeResize="0"/>
          <p:nvPr/>
        </p:nvPicPr>
        <p:blipFill rotWithShape="1">
          <a:blip r:embed="rId4">
            <a:alphaModFix/>
          </a:blip>
          <a:srcRect b="0" l="24361" r="24361" t="0"/>
          <a:stretch/>
        </p:blipFill>
        <p:spPr>
          <a:xfrm>
            <a:off x="5844950" y="1104275"/>
            <a:ext cx="2583752" cy="3358327"/>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0"/>
          <p:cNvSpPr/>
          <p:nvPr/>
        </p:nvSpPr>
        <p:spPr>
          <a:xfrm>
            <a:off x="-1310350" y="-4007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36" name="Google Shape;236;p30"/>
          <p:cNvSpPr txBox="1"/>
          <p:nvPr/>
        </p:nvSpPr>
        <p:spPr>
          <a:xfrm>
            <a:off x="1202228" y="290350"/>
            <a:ext cx="6590100" cy="569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700">
                <a:solidFill>
                  <a:srgbClr val="231F20"/>
                </a:solidFill>
                <a:latin typeface="Halant"/>
                <a:ea typeface="Halant"/>
                <a:cs typeface="Halant"/>
                <a:sym typeface="Halant"/>
              </a:rPr>
              <a:t>RESEARCH A GENOCIDE</a:t>
            </a:r>
            <a:endParaRPr sz="3700"/>
          </a:p>
        </p:txBody>
      </p:sp>
      <p:sp>
        <p:nvSpPr>
          <p:cNvPr id="237" name="Google Shape;237;p30"/>
          <p:cNvSpPr txBox="1"/>
          <p:nvPr/>
        </p:nvSpPr>
        <p:spPr>
          <a:xfrm>
            <a:off x="408202" y="966175"/>
            <a:ext cx="4428600" cy="3314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2300">
                <a:solidFill>
                  <a:schemeClr val="dk1"/>
                </a:solidFill>
                <a:latin typeface="Inter"/>
                <a:ea typeface="Inter"/>
                <a:cs typeface="Inter"/>
                <a:sym typeface="Inter"/>
              </a:rPr>
              <a:t>Directions:</a:t>
            </a:r>
            <a:r>
              <a:rPr lang="en" sz="2300">
                <a:solidFill>
                  <a:schemeClr val="dk1"/>
                </a:solidFill>
                <a:latin typeface="Inter"/>
                <a:ea typeface="Inter"/>
                <a:cs typeface="Inter"/>
                <a:sym typeface="Inter"/>
              </a:rPr>
              <a:t> With a partner, research assigned genocide (Armenia or Holodomor) using the provided presentation &amp; additional resources.</a:t>
            </a:r>
            <a:endParaRPr sz="2300">
              <a:solidFill>
                <a:schemeClr val="dk1"/>
              </a:solidFill>
              <a:latin typeface="Inter"/>
              <a:ea typeface="Inter"/>
              <a:cs typeface="Inter"/>
              <a:sym typeface="Inter"/>
            </a:endParaRPr>
          </a:p>
          <a:p>
            <a:pPr indent="0" lvl="0" marL="0" rtl="0" algn="l">
              <a:spcBef>
                <a:spcPts val="500"/>
              </a:spcBef>
              <a:spcAft>
                <a:spcPts val="0"/>
              </a:spcAft>
              <a:buSzPts val="600"/>
              <a:buNone/>
            </a:pPr>
            <a:r>
              <a:t/>
            </a:r>
            <a:endParaRPr sz="2300">
              <a:solidFill>
                <a:schemeClr val="dk1"/>
              </a:solidFill>
              <a:latin typeface="Inter"/>
              <a:ea typeface="Inter"/>
              <a:cs typeface="Inter"/>
              <a:sym typeface="Inter"/>
            </a:endParaRPr>
          </a:p>
          <a:p>
            <a:pPr indent="0" lvl="0" marL="0" rtl="0" algn="l">
              <a:spcBef>
                <a:spcPts val="500"/>
              </a:spcBef>
              <a:spcAft>
                <a:spcPts val="500"/>
              </a:spcAft>
              <a:buSzPts val="600"/>
              <a:buNone/>
            </a:pPr>
            <a:r>
              <a:rPr lang="en" sz="2300">
                <a:solidFill>
                  <a:schemeClr val="dk1"/>
                </a:solidFill>
                <a:latin typeface="Inter"/>
                <a:ea typeface="Inter"/>
                <a:cs typeface="Inter"/>
                <a:sym typeface="Inter"/>
              </a:rPr>
              <a:t>Complete the Mini Research Project Worksheet for assigned genocide.</a:t>
            </a:r>
            <a:endParaRPr sz="2300">
              <a:solidFill>
                <a:schemeClr val="dk1"/>
              </a:solidFill>
              <a:latin typeface="Inter"/>
              <a:ea typeface="Inter"/>
              <a:cs typeface="Inter"/>
              <a:sym typeface="Inter"/>
            </a:endParaRPr>
          </a:p>
        </p:txBody>
      </p:sp>
      <p:grpSp>
        <p:nvGrpSpPr>
          <p:cNvPr id="238" name="Google Shape;238;p30"/>
          <p:cNvGrpSpPr/>
          <p:nvPr/>
        </p:nvGrpSpPr>
        <p:grpSpPr>
          <a:xfrm>
            <a:off x="-127008" y="4615004"/>
            <a:ext cx="9398022" cy="468724"/>
            <a:chOff x="204" y="0"/>
            <a:chExt cx="25061391" cy="1249931"/>
          </a:xfrm>
        </p:grpSpPr>
        <p:grpSp>
          <p:nvGrpSpPr>
            <p:cNvPr id="239" name="Google Shape;239;p30"/>
            <p:cNvGrpSpPr/>
            <p:nvPr/>
          </p:nvGrpSpPr>
          <p:grpSpPr>
            <a:xfrm rot="5400000">
              <a:off x="12002369" y="-11663474"/>
              <a:ext cx="1249931" cy="24576878"/>
              <a:chOff x="0" y="-38100"/>
              <a:chExt cx="246900" cy="4854692"/>
            </a:xfrm>
          </p:grpSpPr>
          <p:sp>
            <p:nvSpPr>
              <p:cNvPr id="240" name="Google Shape;240;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1" name="Google Shape;241;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2" name="Google Shape;242;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43" name="Google Shape;243;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44" name="Google Shape;244;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45" name="Google Shape;245;p30"/>
          <p:cNvGrpSpPr/>
          <p:nvPr/>
        </p:nvGrpSpPr>
        <p:grpSpPr>
          <a:xfrm>
            <a:off x="7929578" y="-49020"/>
            <a:ext cx="781313" cy="885635"/>
            <a:chOff x="0" y="-130721"/>
            <a:chExt cx="2083500" cy="2361695"/>
          </a:xfrm>
        </p:grpSpPr>
        <p:grpSp>
          <p:nvGrpSpPr>
            <p:cNvPr id="246" name="Google Shape;246;p30"/>
            <p:cNvGrpSpPr/>
            <p:nvPr/>
          </p:nvGrpSpPr>
          <p:grpSpPr>
            <a:xfrm>
              <a:off x="75599" y="-130721"/>
              <a:ext cx="1932614" cy="2361695"/>
              <a:chOff x="0" y="-47625"/>
              <a:chExt cx="704100" cy="860425"/>
            </a:xfrm>
          </p:grpSpPr>
          <p:sp>
            <p:nvSpPr>
              <p:cNvPr id="247" name="Google Shape;247;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8" name="Google Shape;248;p3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249" name="Google Shape;249;p3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5</a:t>
              </a:r>
              <a:endParaRPr sz="700"/>
            </a:p>
          </p:txBody>
        </p:sp>
      </p:grpSp>
      <p:sp>
        <p:nvSpPr>
          <p:cNvPr id="250" name="Google Shape;250;p30"/>
          <p:cNvSpPr/>
          <p:nvPr/>
        </p:nvSpPr>
        <p:spPr>
          <a:xfrm>
            <a:off x="6800850" y="3071030"/>
            <a:ext cx="3657600" cy="1238891"/>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51" name="Google Shape;251;p30"/>
          <p:cNvPicPr preferRelativeResize="0"/>
          <p:nvPr/>
        </p:nvPicPr>
        <p:blipFill rotWithShape="1">
          <a:blip r:embed="rId4">
            <a:alphaModFix/>
          </a:blip>
          <a:srcRect b="0" l="24461" r="24395" t="0"/>
          <a:stretch/>
        </p:blipFill>
        <p:spPr>
          <a:xfrm>
            <a:off x="4836800" y="920375"/>
            <a:ext cx="1870551" cy="2437801"/>
          </a:xfrm>
          <a:prstGeom prst="rect">
            <a:avLst/>
          </a:prstGeom>
          <a:noFill/>
          <a:ln cap="flat" cmpd="sng" w="19050">
            <a:solidFill>
              <a:schemeClr val="dk1"/>
            </a:solidFill>
            <a:prstDash val="solid"/>
            <a:round/>
            <a:headEnd len="sm" w="sm" type="none"/>
            <a:tailEnd len="sm" w="sm" type="none"/>
          </a:ln>
        </p:spPr>
      </p:pic>
      <p:pic>
        <p:nvPicPr>
          <p:cNvPr id="252" name="Google Shape;252;p30"/>
          <p:cNvPicPr preferRelativeResize="0"/>
          <p:nvPr/>
        </p:nvPicPr>
        <p:blipFill rotWithShape="1">
          <a:blip r:embed="rId4">
            <a:alphaModFix/>
          </a:blip>
          <a:srcRect b="0" l="24307" r="24302" t="0"/>
          <a:stretch/>
        </p:blipFill>
        <p:spPr>
          <a:xfrm>
            <a:off x="6549475" y="1934075"/>
            <a:ext cx="1870551" cy="2426001"/>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58" name="Google Shape;258;p31"/>
          <p:cNvGrpSpPr/>
          <p:nvPr/>
        </p:nvGrpSpPr>
        <p:grpSpPr>
          <a:xfrm>
            <a:off x="-127008" y="4615004"/>
            <a:ext cx="9398022" cy="468724"/>
            <a:chOff x="204" y="0"/>
            <a:chExt cx="25061391" cy="1249931"/>
          </a:xfrm>
        </p:grpSpPr>
        <p:grpSp>
          <p:nvGrpSpPr>
            <p:cNvPr id="259" name="Google Shape;259;p31"/>
            <p:cNvGrpSpPr/>
            <p:nvPr/>
          </p:nvGrpSpPr>
          <p:grpSpPr>
            <a:xfrm rot="5400000">
              <a:off x="12002369" y="-11663474"/>
              <a:ext cx="1249931" cy="24576878"/>
              <a:chOff x="0" y="-38100"/>
              <a:chExt cx="246900" cy="4854692"/>
            </a:xfrm>
          </p:grpSpPr>
          <p:sp>
            <p:nvSpPr>
              <p:cNvPr id="260" name="Google Shape;260;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1" name="Google Shape;261;p3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2" name="Google Shape;262;p3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63" name="Google Shape;263;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4" name="Google Shape;264;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5" name="Google Shape;265;p31"/>
          <p:cNvSpPr txBox="1"/>
          <p:nvPr/>
        </p:nvSpPr>
        <p:spPr>
          <a:xfrm>
            <a:off x="1276953" y="1609163"/>
            <a:ext cx="6590100" cy="1600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RESEARCH MATERIALS:</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ARMENIAN GENOCIDE</a:t>
            </a:r>
            <a:endParaRPr b="1" sz="4200">
              <a:solidFill>
                <a:srgbClr val="231F20"/>
              </a:solidFill>
              <a:latin typeface="Halant"/>
              <a:ea typeface="Halant"/>
              <a:cs typeface="Halant"/>
              <a:sym typeface="Halant"/>
            </a:endParaRPr>
          </a:p>
          <a:p>
            <a:pPr indent="0" lvl="0" marL="0" marR="0" rtl="0" algn="ctr">
              <a:lnSpc>
                <a:spcPct val="140004"/>
              </a:lnSpc>
              <a:spcBef>
                <a:spcPts val="0"/>
              </a:spcBef>
              <a:spcAft>
                <a:spcPts val="0"/>
              </a:spcAft>
              <a:buNone/>
            </a:pPr>
            <a:r>
              <a:rPr i="1" lang="en" sz="2000">
                <a:solidFill>
                  <a:srgbClr val="231F20"/>
                </a:solidFill>
                <a:latin typeface="Halant"/>
                <a:ea typeface="Halant"/>
                <a:cs typeface="Halant"/>
                <a:sym typeface="Halant"/>
              </a:rPr>
              <a:t>Ottoman Empire, 1915-1923</a:t>
            </a:r>
            <a:endParaRPr i="1" sz="2000">
              <a:solidFill>
                <a:srgbClr val="231F20"/>
              </a:solidFill>
              <a:latin typeface="Halant"/>
              <a:ea typeface="Halant"/>
              <a:cs typeface="Halant"/>
              <a:sym typeface="Halant"/>
            </a:endParaRPr>
          </a:p>
        </p:txBody>
      </p:sp>
      <p:sp>
        <p:nvSpPr>
          <p:cNvPr id="266" name="Google Shape;266;p3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2"/>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72" name="Google Shape;272;p32"/>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CONTEXT</a:t>
            </a:r>
            <a:endParaRPr sz="700"/>
          </a:p>
        </p:txBody>
      </p:sp>
      <p:grpSp>
        <p:nvGrpSpPr>
          <p:cNvPr id="273" name="Google Shape;273;p32"/>
          <p:cNvGrpSpPr/>
          <p:nvPr/>
        </p:nvGrpSpPr>
        <p:grpSpPr>
          <a:xfrm>
            <a:off x="7929578" y="-49020"/>
            <a:ext cx="781313" cy="885635"/>
            <a:chOff x="0" y="-130721"/>
            <a:chExt cx="2083500" cy="2361695"/>
          </a:xfrm>
        </p:grpSpPr>
        <p:grpSp>
          <p:nvGrpSpPr>
            <p:cNvPr id="274" name="Google Shape;274;p32"/>
            <p:cNvGrpSpPr/>
            <p:nvPr/>
          </p:nvGrpSpPr>
          <p:grpSpPr>
            <a:xfrm>
              <a:off x="75599" y="-130721"/>
              <a:ext cx="1932614" cy="2361695"/>
              <a:chOff x="0" y="-47625"/>
              <a:chExt cx="704100" cy="860425"/>
            </a:xfrm>
          </p:grpSpPr>
          <p:sp>
            <p:nvSpPr>
              <p:cNvPr id="275" name="Google Shape;275;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6" name="Google Shape;276;p3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7" name="Google Shape;277;p3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a:t>
              </a:r>
              <a:endParaRPr sz="700">
                <a:solidFill>
                  <a:schemeClr val="dk1"/>
                </a:solidFill>
              </a:endParaRPr>
            </a:p>
          </p:txBody>
        </p:sp>
      </p:grpSp>
      <p:sp>
        <p:nvSpPr>
          <p:cNvPr id="278" name="Google Shape;278;p32"/>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79" name="Google Shape;279;p32"/>
          <p:cNvSpPr txBox="1"/>
          <p:nvPr/>
        </p:nvSpPr>
        <p:spPr>
          <a:xfrm>
            <a:off x="606495" y="1302375"/>
            <a:ext cx="7931100" cy="2924700"/>
          </a:xfrm>
          <a:prstGeom prst="rect">
            <a:avLst/>
          </a:prstGeom>
          <a:noFill/>
          <a:ln>
            <a:noFill/>
          </a:ln>
        </p:spPr>
        <p:txBody>
          <a:bodyPr anchorCtr="0" anchor="t" bIns="0" lIns="0" spcFirstLastPara="1" rIns="0" wrap="square" tIns="0">
            <a:spAutoFit/>
          </a:bodyPr>
          <a:lstStyle/>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Christians were a minority in the Ottoman Empire</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Armenians one of these Christian groups</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Growth of Turkish nationalism</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Focused on ethnic and religious identity </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Government wanted to create an ethnically homogenous community to ensure survival</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Ottoman Empire began to fragment, leaving the Armenians as the largest Christian group left</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Geographically isolated from other Christians in Eastern Anatolia, making them particularly vulnerable</a:t>
            </a:r>
            <a:endParaRPr sz="1900">
              <a:solidFill>
                <a:srgbClr val="231F20"/>
              </a:solidFill>
              <a:latin typeface="Inter"/>
              <a:ea typeface="Inter"/>
              <a:cs typeface="Inter"/>
              <a:sym typeface="Inter"/>
            </a:endParaRPr>
          </a:p>
        </p:txBody>
      </p:sp>
      <p:grpSp>
        <p:nvGrpSpPr>
          <p:cNvPr id="280" name="Google Shape;280;p32"/>
          <p:cNvGrpSpPr/>
          <p:nvPr/>
        </p:nvGrpSpPr>
        <p:grpSpPr>
          <a:xfrm>
            <a:off x="-127008" y="4615004"/>
            <a:ext cx="9398022" cy="468724"/>
            <a:chOff x="204" y="0"/>
            <a:chExt cx="25061391" cy="1249931"/>
          </a:xfrm>
        </p:grpSpPr>
        <p:grpSp>
          <p:nvGrpSpPr>
            <p:cNvPr id="281" name="Google Shape;281;p32"/>
            <p:cNvGrpSpPr/>
            <p:nvPr/>
          </p:nvGrpSpPr>
          <p:grpSpPr>
            <a:xfrm rot="5400000">
              <a:off x="12002369" y="-11663474"/>
              <a:ext cx="1249931" cy="24576878"/>
              <a:chOff x="0" y="-38100"/>
              <a:chExt cx="246900" cy="4854692"/>
            </a:xfrm>
          </p:grpSpPr>
          <p:sp>
            <p:nvSpPr>
              <p:cNvPr id="282" name="Google Shape;282;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3" name="Google Shape;283;p3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84" name="Google Shape;284;p3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85" name="Google Shape;285;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6" name="Google Shape;286;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33"/>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2" name="Google Shape;292;p33"/>
          <p:cNvSpPr txBox="1"/>
          <p:nvPr/>
        </p:nvSpPr>
        <p:spPr>
          <a:xfrm>
            <a:off x="1276990" y="2857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CONTEXT</a:t>
            </a:r>
            <a:endParaRPr sz="700"/>
          </a:p>
        </p:txBody>
      </p:sp>
      <p:grpSp>
        <p:nvGrpSpPr>
          <p:cNvPr id="293" name="Google Shape;293;p33"/>
          <p:cNvGrpSpPr/>
          <p:nvPr/>
        </p:nvGrpSpPr>
        <p:grpSpPr>
          <a:xfrm>
            <a:off x="7929578" y="-49020"/>
            <a:ext cx="781313" cy="885635"/>
            <a:chOff x="0" y="-130721"/>
            <a:chExt cx="2083500" cy="2361695"/>
          </a:xfrm>
        </p:grpSpPr>
        <p:grpSp>
          <p:nvGrpSpPr>
            <p:cNvPr id="294" name="Google Shape;294;p33"/>
            <p:cNvGrpSpPr/>
            <p:nvPr/>
          </p:nvGrpSpPr>
          <p:grpSpPr>
            <a:xfrm>
              <a:off x="75599" y="-130721"/>
              <a:ext cx="1932614" cy="2361695"/>
              <a:chOff x="0" y="-47625"/>
              <a:chExt cx="704100" cy="860425"/>
            </a:xfrm>
          </p:grpSpPr>
          <p:sp>
            <p:nvSpPr>
              <p:cNvPr id="295" name="Google Shape;295;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6" name="Google Shape;296;p3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7" name="Google Shape;297;p3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2</a:t>
              </a:r>
              <a:endParaRPr sz="700">
                <a:solidFill>
                  <a:schemeClr val="dk1"/>
                </a:solidFill>
              </a:endParaRPr>
            </a:p>
          </p:txBody>
        </p:sp>
      </p:grpSp>
      <p:sp>
        <p:nvSpPr>
          <p:cNvPr id="298" name="Google Shape;298;p33"/>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99" name="Google Shape;299;p33"/>
          <p:cNvSpPr txBox="1"/>
          <p:nvPr/>
        </p:nvSpPr>
        <p:spPr>
          <a:xfrm>
            <a:off x="147623" y="990800"/>
            <a:ext cx="6449700" cy="2539800"/>
          </a:xfrm>
          <a:prstGeom prst="rect">
            <a:avLst/>
          </a:prstGeom>
          <a:noFill/>
          <a:ln>
            <a:noFill/>
          </a:ln>
        </p:spPr>
        <p:txBody>
          <a:bodyPr anchorCtr="0" anchor="t" bIns="0" lIns="0" spcFirstLastPara="1" rIns="0" wrap="square" tIns="0">
            <a:spAutoFit/>
          </a:bodyPr>
          <a:lstStyle/>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Tensions rose between Turks and Armenians</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Armenians successful economically and pushing for political power</a:t>
            </a:r>
            <a:endParaRPr sz="1500">
              <a:solidFill>
                <a:srgbClr val="231F20"/>
              </a:solidFill>
              <a:latin typeface="Inter"/>
              <a:ea typeface="Inter"/>
              <a:cs typeface="Inter"/>
              <a:sym typeface="Inter"/>
            </a:endParaRPr>
          </a:p>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Hamidian Massacres (1894-1896) </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Pogroms (organized massacre) against Christians in the Empire</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Focused on Armenians</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Hundreds of thousands died</a:t>
            </a:r>
            <a:endParaRPr sz="1500">
              <a:solidFill>
                <a:srgbClr val="231F20"/>
              </a:solidFill>
              <a:latin typeface="Inter"/>
              <a:ea typeface="Inter"/>
              <a:cs typeface="Inter"/>
              <a:sym typeface="Inter"/>
            </a:endParaRPr>
          </a:p>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Ottomans continued to restrict rights for education, property ownership, government participation, and religious practices for minorities (non-Muslims had to pay additional taxes)</a:t>
            </a:r>
            <a:endParaRPr sz="1500">
              <a:solidFill>
                <a:srgbClr val="231F20"/>
              </a:solidFill>
              <a:latin typeface="Inter"/>
              <a:ea typeface="Inter"/>
              <a:cs typeface="Inter"/>
              <a:sym typeface="Inter"/>
            </a:endParaRPr>
          </a:p>
        </p:txBody>
      </p:sp>
      <p:grpSp>
        <p:nvGrpSpPr>
          <p:cNvPr id="300" name="Google Shape;300;p33"/>
          <p:cNvGrpSpPr/>
          <p:nvPr/>
        </p:nvGrpSpPr>
        <p:grpSpPr>
          <a:xfrm>
            <a:off x="-127008" y="4615004"/>
            <a:ext cx="9398022" cy="468724"/>
            <a:chOff x="204" y="0"/>
            <a:chExt cx="25061391" cy="1249931"/>
          </a:xfrm>
        </p:grpSpPr>
        <p:grpSp>
          <p:nvGrpSpPr>
            <p:cNvPr id="301" name="Google Shape;301;p33"/>
            <p:cNvGrpSpPr/>
            <p:nvPr/>
          </p:nvGrpSpPr>
          <p:grpSpPr>
            <a:xfrm rot="5400000">
              <a:off x="12002369" y="-11663474"/>
              <a:ext cx="1249931" cy="24576878"/>
              <a:chOff x="0" y="-38100"/>
              <a:chExt cx="246900" cy="4854692"/>
            </a:xfrm>
          </p:grpSpPr>
          <p:sp>
            <p:nvSpPr>
              <p:cNvPr id="302" name="Google Shape;302;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3" name="Google Shape;303;p3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4" name="Google Shape;304;p3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05" name="Google Shape;305;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6" name="Google Shape;306;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307" name="Google Shape;307;p33"/>
          <p:cNvPicPr preferRelativeResize="0"/>
          <p:nvPr/>
        </p:nvPicPr>
        <p:blipFill>
          <a:blip r:embed="rId4">
            <a:alphaModFix/>
          </a:blip>
          <a:stretch>
            <a:fillRect/>
          </a:stretch>
        </p:blipFill>
        <p:spPr>
          <a:xfrm>
            <a:off x="6719728" y="850150"/>
            <a:ext cx="1873349" cy="2722225"/>
          </a:xfrm>
          <a:prstGeom prst="rect">
            <a:avLst/>
          </a:prstGeom>
          <a:noFill/>
          <a:ln>
            <a:noFill/>
          </a:ln>
        </p:spPr>
      </p:pic>
      <p:sp>
        <p:nvSpPr>
          <p:cNvPr id="308" name="Google Shape;308;p33"/>
          <p:cNvSpPr txBox="1"/>
          <p:nvPr/>
        </p:nvSpPr>
        <p:spPr>
          <a:xfrm>
            <a:off x="4372275" y="3541775"/>
            <a:ext cx="4678800" cy="38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Bain News Service, “Photograph shows a poor, widowed Armenian woman and her children, Makarid (on her back) and Nuvart (standing next to her). In 1899, after the murder of her husband in the aftermath of the Armenian Massacres of 1894-1896, the family walked from their home in the </a:t>
            </a:r>
            <a:r>
              <a:rPr lang="en" sz="1000">
                <a:solidFill>
                  <a:schemeClr val="dk1"/>
                </a:solidFill>
                <a:uFill>
                  <a:noFill/>
                </a:uFill>
                <a:latin typeface="Inter"/>
                <a:ea typeface="Inter"/>
                <a:cs typeface="Inter"/>
                <a:sym typeface="Inter"/>
                <a:hlinkClick r:id="rId5">
                  <a:extLst>
                    <a:ext uri="{A12FA001-AC4F-418D-AE19-62706E023703}">
                      <ahyp:hlinkClr val="tx"/>
                    </a:ext>
                  </a:extLst>
                </a:hlinkClick>
              </a:rPr>
              <a:t>Geghi</a:t>
            </a:r>
            <a:r>
              <a:rPr lang="en" sz="1000">
                <a:solidFill>
                  <a:schemeClr val="dk1"/>
                </a:solidFill>
                <a:latin typeface="Inter"/>
                <a:ea typeface="Inter"/>
                <a:cs typeface="Inter"/>
                <a:sym typeface="Inter"/>
              </a:rPr>
              <a:t> region to Kharpert (Harput), eastern Anatolia (Turkey) seeking help from missionaries, 1899. Public Domain.</a:t>
            </a:r>
            <a:endParaRPr sz="10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